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9" r:id="rId2"/>
    <p:sldId id="280" r:id="rId3"/>
    <p:sldId id="278" r:id="rId4"/>
    <p:sldId id="279" r:id="rId5"/>
    <p:sldId id="281" r:id="rId6"/>
    <p:sldId id="282" r:id="rId7"/>
    <p:sldId id="285" r:id="rId8"/>
    <p:sldId id="286" r:id="rId9"/>
    <p:sldId id="287" r:id="rId10"/>
    <p:sldId id="289" r:id="rId11"/>
    <p:sldId id="288" r:id="rId12"/>
    <p:sldId id="290" r:id="rId13"/>
    <p:sldId id="291" r:id="rId14"/>
    <p:sldId id="292" r:id="rId15"/>
    <p:sldId id="293" r:id="rId16"/>
    <p:sldId id="296" r:id="rId17"/>
    <p:sldId id="297" r:id="rId18"/>
    <p:sldId id="299" r:id="rId19"/>
    <p:sldId id="303" r:id="rId20"/>
    <p:sldId id="300" r:id="rId21"/>
    <p:sldId id="301" r:id="rId22"/>
    <p:sldId id="302" r:id="rId23"/>
    <p:sldId id="304" r:id="rId24"/>
    <p:sldId id="306" r:id="rId25"/>
    <p:sldId id="311" r:id="rId26"/>
    <p:sldId id="307" r:id="rId27"/>
    <p:sldId id="308" r:id="rId28"/>
    <p:sldId id="312" r:id="rId29"/>
    <p:sldId id="313" r:id="rId30"/>
    <p:sldId id="314" r:id="rId31"/>
    <p:sldId id="315" r:id="rId32"/>
    <p:sldId id="316" r:id="rId33"/>
    <p:sldId id="321" r:id="rId34"/>
    <p:sldId id="317" r:id="rId35"/>
    <p:sldId id="318" r:id="rId36"/>
    <p:sldId id="319" r:id="rId37"/>
    <p:sldId id="320" r:id="rId38"/>
    <p:sldId id="27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FFFC"/>
    <a:srgbClr val="E6E9E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4" autoAdjust="0"/>
    <p:restoredTop sz="94660"/>
  </p:normalViewPr>
  <p:slideViewPr>
    <p:cSldViewPr snapToGrid="0" snapToObjects="1">
      <p:cViewPr>
        <p:scale>
          <a:sx n="80" d="100"/>
          <a:sy n="80" d="100"/>
        </p:scale>
        <p:origin x="-1116" y="1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5B024B-906A-9040-8978-9F0B389C3EEE}" type="datetimeFigureOut">
              <a:rPr lang="en-US" smtClean="0"/>
              <a:t>10/30/2019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17A809-77E8-E745-AB74-CF0E7CA20E9B}" type="slidenum">
              <a:rPr lang="en-US" smtClean="0"/>
              <a:t>‹#›</a:t>
            </a:fld>
            <a:endParaRPr lang="en-US"/>
          </a:p>
        </p:txBody>
      </p:sp>
    </p:spTree>
    <p:extLst>
      <p:ext uri="{BB962C8B-B14F-4D97-AF65-F5344CB8AC3E}">
        <p14:creationId xmlns:p14="http://schemas.microsoft.com/office/powerpoint/2010/main" val="1085928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smtClean="0"/>
          </a:p>
        </p:txBody>
      </p:sp>
      <p:sp>
        <p:nvSpPr>
          <p:cNvPr id="50180" name="Slide Number Placeholder 3"/>
          <p:cNvSpPr>
            <a:spLocks noGrp="1"/>
          </p:cNvSpPr>
          <p:nvPr>
            <p:ph type="sldNum" sz="quarter" idx="5"/>
          </p:nvPr>
        </p:nvSpPr>
        <p:spPr>
          <a:noFill/>
        </p:spPr>
        <p:txBody>
          <a:bodyPr/>
          <a:lstStyle/>
          <a:p>
            <a:fld id="{E7F427B2-3287-4263-8973-EECA8E07C563}" type="slidenum">
              <a:rPr lang="en-US" smtClean="0"/>
              <a:pPr/>
              <a:t>29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https://www.youtube.com/watch?v=cNN_tTXABUA</a:t>
            </a:r>
            <a:endParaRPr lang="en-US" dirty="0"/>
          </a:p>
        </p:txBody>
      </p:sp>
      <p:sp>
        <p:nvSpPr>
          <p:cNvPr id="4" name="Slide Number Placeholder 3"/>
          <p:cNvSpPr>
            <a:spLocks noGrp="1"/>
          </p:cNvSpPr>
          <p:nvPr>
            <p:ph type="sldNum" sz="quarter" idx="10"/>
          </p:nvPr>
        </p:nvSpPr>
        <p:spPr/>
        <p:txBody>
          <a:bodyPr/>
          <a:lstStyle/>
          <a:p>
            <a:fld id="{3517A809-77E8-E745-AB74-CF0E7CA20E9B}" type="slidenum">
              <a:rPr lang="en-US" smtClean="0"/>
              <a:t>38</a:t>
            </a:fld>
            <a:endParaRPr lang="en-US"/>
          </a:p>
        </p:txBody>
      </p:sp>
    </p:spTree>
    <p:extLst>
      <p:ext uri="{BB962C8B-B14F-4D97-AF65-F5344CB8AC3E}">
        <p14:creationId xmlns:p14="http://schemas.microsoft.com/office/powerpoint/2010/main" val="1178676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bwMode="lt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Line 27"/>
          <p:cNvSpPr>
            <a:spLocks noChangeShapeType="1"/>
          </p:cNvSpPr>
          <p:nvPr/>
        </p:nvSpPr>
        <p:spPr bwMode="gray">
          <a:xfrm>
            <a:off x="444500" y="6375400"/>
            <a:ext cx="5257800" cy="0"/>
          </a:xfrm>
          <a:prstGeom prst="line">
            <a:avLst/>
          </a:prstGeom>
          <a:noFill/>
          <a:ln w="6350">
            <a:solidFill>
              <a:schemeClr val="tx1"/>
            </a:solidFill>
            <a:round/>
            <a:headEnd/>
            <a:tailEnd/>
          </a:ln>
          <a:effectLst/>
        </p:spPr>
        <p:txBody>
          <a:bodyPr/>
          <a:lstStyle/>
          <a:p>
            <a:pPr>
              <a:defRPr/>
            </a:pPr>
            <a:endParaRPr lang="en-US">
              <a:latin typeface="Arial" charset="0"/>
              <a:cs typeface="+mn-cs"/>
            </a:endParaRPr>
          </a:p>
        </p:txBody>
      </p:sp>
      <p:pic>
        <p:nvPicPr>
          <p:cNvPr id="6" name="Picture 39" descr="original_metal_b"/>
          <p:cNvPicPr>
            <a:picLocks noChangeAspect="1" noChangeArrowheads="1" noCrop="1"/>
          </p:cNvPicPr>
          <p:nvPr userDrawn="1"/>
        </p:nvPicPr>
        <p:blipFill>
          <a:blip r:embed="rId3" cstate="print">
            <a:clrChange>
              <a:clrFrom>
                <a:srgbClr val="020202"/>
              </a:clrFrom>
              <a:clrTo>
                <a:srgbClr val="020202">
                  <a:alpha val="0"/>
                </a:srgbClr>
              </a:clrTo>
            </a:clrChange>
            <a:extLst>
              <a:ext uri="{28A0092B-C50C-407E-A947-70E740481C1C}">
                <a14:useLocalDpi xmlns:a14="http://schemas.microsoft.com/office/drawing/2010/main" val="0"/>
              </a:ext>
            </a:extLst>
          </a:blip>
          <a:srcRect/>
          <a:stretch>
            <a:fillRect/>
          </a:stretch>
        </p:blipFill>
        <p:spPr bwMode="auto">
          <a:xfrm>
            <a:off x="7696200" y="5543550"/>
            <a:ext cx="1447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hasCustomPrompt="1"/>
          </p:nvPr>
        </p:nvSpPr>
        <p:spPr bwMode="gray">
          <a:xfrm>
            <a:off x="228600" y="3962400"/>
            <a:ext cx="7696200" cy="1219200"/>
          </a:xfrm>
        </p:spPr>
        <p:txBody>
          <a:bodyPr/>
          <a:lstStyle>
            <a:lvl1pPr algn="r">
              <a:defRPr sz="4000" b="0">
                <a:effectLst>
                  <a:outerShdw blurRad="38100" dist="38100" dir="2700000" algn="tl">
                    <a:srgbClr val="000000">
                      <a:alpha val="43137"/>
                    </a:srgbClr>
                  </a:outerShdw>
                </a:effectLst>
                <a:latin typeface="Tahoma" pitchFamily="34" charset="0"/>
                <a:cs typeface="Tahoma" pitchFamily="34" charset="0"/>
              </a:defRPr>
            </a:lvl1pPr>
          </a:lstStyle>
          <a:p>
            <a:r>
              <a:rPr lang="en-US" dirty="0" smtClean="0"/>
              <a:t>Title</a:t>
            </a:r>
            <a:endParaRPr lang="en-US" dirty="0"/>
          </a:p>
        </p:txBody>
      </p:sp>
      <p:sp>
        <p:nvSpPr>
          <p:cNvPr id="3075" name="Rectangle 3"/>
          <p:cNvSpPr>
            <a:spLocks noGrp="1" noChangeArrowheads="1"/>
          </p:cNvSpPr>
          <p:nvPr>
            <p:ph type="subTitle" idx="1" hasCustomPrompt="1"/>
          </p:nvPr>
        </p:nvSpPr>
        <p:spPr bwMode="gray">
          <a:xfrm>
            <a:off x="457200" y="5867400"/>
            <a:ext cx="5181600" cy="457200"/>
          </a:xfrm>
        </p:spPr>
        <p:txBody>
          <a:bodyPr/>
          <a:lstStyle>
            <a:lvl1pPr marL="0" indent="0" algn="r">
              <a:buFont typeface="Wingdings" pitchFamily="2" charset="2"/>
              <a:buNone/>
              <a:defRPr sz="2400"/>
            </a:lvl1pPr>
          </a:lstStyle>
          <a:p>
            <a:r>
              <a:rPr lang="en-US" dirty="0" smtClean="0"/>
              <a:t>Title</a:t>
            </a:r>
            <a:endParaRPr lang="en-US" dirty="0"/>
          </a:p>
        </p:txBody>
      </p:sp>
      <p:sp>
        <p:nvSpPr>
          <p:cNvPr id="7" name="Rectangle 4"/>
          <p:cNvSpPr>
            <a:spLocks noGrp="1" noChangeArrowheads="1"/>
          </p:cNvSpPr>
          <p:nvPr>
            <p:ph type="dt" sz="half" idx="10"/>
          </p:nvPr>
        </p:nvSpPr>
        <p:spPr bwMode="gray">
          <a:xfrm>
            <a:off x="457200" y="6477000"/>
            <a:ext cx="1371600" cy="152400"/>
          </a:xfrm>
        </p:spPr>
        <p:txBody>
          <a:bodyPr/>
          <a:lstStyle>
            <a:lvl1pPr>
              <a:defRPr/>
            </a:lvl1pPr>
          </a:lstStyle>
          <a:p>
            <a:pPr>
              <a:defRPr/>
            </a:pPr>
            <a:endParaRPr lang="en-US"/>
          </a:p>
        </p:txBody>
      </p:sp>
      <p:sp>
        <p:nvSpPr>
          <p:cNvPr id="8" name="Rectangle 6"/>
          <p:cNvSpPr>
            <a:spLocks noGrp="1" noChangeArrowheads="1"/>
          </p:cNvSpPr>
          <p:nvPr>
            <p:ph type="sldNum" sz="quarter" idx="11"/>
          </p:nvPr>
        </p:nvSpPr>
        <p:spPr bwMode="gray">
          <a:xfrm>
            <a:off x="1828800" y="6477000"/>
            <a:ext cx="838200" cy="152400"/>
          </a:xfrm>
        </p:spPr>
        <p:txBody>
          <a:bodyPr/>
          <a:lstStyle>
            <a:lvl1pPr>
              <a:defRPr/>
            </a:lvl1pPr>
          </a:lstStyle>
          <a:p>
            <a:fld id="{DF3687FA-6F04-448E-8153-3A0F7947AD16}" type="slidenum">
              <a:rPr lang="en-US"/>
              <a:pPr/>
              <a:t>‹#›</a:t>
            </a:fld>
            <a:endParaRPr lang="en-US"/>
          </a:p>
        </p:txBody>
      </p:sp>
    </p:spTree>
    <p:extLst>
      <p:ext uri="{BB962C8B-B14F-4D97-AF65-F5344CB8AC3E}">
        <p14:creationId xmlns:p14="http://schemas.microsoft.com/office/powerpoint/2010/main" val="2283452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1E527-E76F-724F-A19A-4E34EAB6C004}"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642779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31407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40270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44772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93312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B1E527-E76F-724F-A19A-4E34EAB6C004}"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824881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B1E527-E76F-724F-A19A-4E34EAB6C004}"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011721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B1E527-E76F-724F-A19A-4E34EAB6C004}" type="datetimeFigureOut">
              <a:rPr lang="en-US" smtClean="0"/>
              <a:t>10/30/2019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474291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B1E527-E76F-724F-A19A-4E34EAB6C004}" type="datetimeFigureOut">
              <a:rPr lang="en-US" smtClean="0"/>
              <a:t>10/30/2019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24273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B1E527-E76F-724F-A19A-4E34EAB6C004}" type="datetimeFigureOut">
              <a:rPr lang="en-US" smtClean="0"/>
              <a:t>10/30/2019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218619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1E527-E76F-724F-A19A-4E34EAB6C004}"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824279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4176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1E527-E76F-724F-A19A-4E34EAB6C004}" type="datetimeFigureOut">
              <a:rPr lang="en-US" smtClean="0"/>
              <a:t>10/30/2019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BC05E-76EB-3949-8C90-28248EDD371C}" type="slidenum">
              <a:rPr lang="en-US" smtClean="0"/>
              <a:t>‹#›</a:t>
            </a:fld>
            <a:endParaRPr lang="en-US"/>
          </a:p>
        </p:txBody>
      </p:sp>
    </p:spTree>
    <p:extLst>
      <p:ext uri="{BB962C8B-B14F-4D97-AF65-F5344CB8AC3E}">
        <p14:creationId xmlns:p14="http://schemas.microsoft.com/office/powerpoint/2010/main" val="362005499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rgbClr val="000090"/>
          </a:solidFill>
          <a:effectLst>
            <a:outerShdw blurRad="50800" dist="38100" dir="2700000" algn="tl" rotWithShape="0">
              <a:srgbClr val="000090">
                <a:alpha val="4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251" b="4840"/>
          <a:stretch/>
        </p:blipFill>
        <p:spPr bwMode="auto">
          <a:xfrm>
            <a:off x="-119053" y="-198450"/>
            <a:ext cx="9431714" cy="551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3228" y="5146393"/>
            <a:ext cx="9143999" cy="1111303"/>
          </a:xfrm>
        </p:spPr>
        <p:txBody>
          <a:bodyPr>
            <a:noAutofit/>
          </a:bodyPr>
          <a:lstStyle/>
          <a:p>
            <a:pPr algn="ctr"/>
            <a:r>
              <a:rPr lang="en-US" sz="2700" dirty="0" smtClean="0"/>
              <a:t>Computer Graphics</a:t>
            </a:r>
            <a:endParaRPr lang="en-US" sz="2700" dirty="0">
              <a:solidFill>
                <a:srgbClr val="000090"/>
              </a:solidFill>
            </a:endParaRPr>
          </a:p>
        </p:txBody>
      </p:sp>
      <p:sp>
        <p:nvSpPr>
          <p:cNvPr id="3" name="Subtitle 2"/>
          <p:cNvSpPr>
            <a:spLocks noGrp="1"/>
          </p:cNvSpPr>
          <p:nvPr>
            <p:ph type="subTitle" idx="1"/>
          </p:nvPr>
        </p:nvSpPr>
        <p:spPr>
          <a:xfrm>
            <a:off x="4977114" y="6191546"/>
            <a:ext cx="4166886" cy="1595671"/>
          </a:xfrm>
        </p:spPr>
        <p:txBody>
          <a:bodyPr>
            <a:normAutofit/>
          </a:bodyPr>
          <a:lstStyle/>
          <a:p>
            <a:pPr algn="r"/>
            <a:endParaRPr lang="en-US" sz="1400" dirty="0" smtClean="0"/>
          </a:p>
          <a:p>
            <a:pPr algn="r"/>
            <a:endParaRPr lang="en-US" sz="1400" dirty="0"/>
          </a:p>
        </p:txBody>
      </p:sp>
    </p:spTree>
    <p:extLst>
      <p:ext uri="{BB962C8B-B14F-4D97-AF65-F5344CB8AC3E}">
        <p14:creationId xmlns:p14="http://schemas.microsoft.com/office/powerpoint/2010/main" val="861193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202992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Entertainment</a:t>
            </a:r>
            <a:endParaRPr lang="en-US" dirty="0"/>
          </a:p>
        </p:txBody>
      </p:sp>
      <p:sp>
        <p:nvSpPr>
          <p:cNvPr id="3" name="Content Placeholder 2"/>
          <p:cNvSpPr>
            <a:spLocks noGrp="1"/>
          </p:cNvSpPr>
          <p:nvPr>
            <p:ph idx="1"/>
          </p:nvPr>
        </p:nvSpPr>
        <p:spPr/>
        <p:txBody>
          <a:bodyPr/>
          <a:lstStyle/>
          <a:p>
            <a:r>
              <a:rPr lang="en-US" dirty="0" smtClean="0"/>
              <a:t>Games</a:t>
            </a:r>
          </a:p>
          <a:p>
            <a:pPr lvl="1"/>
            <a:r>
              <a:rPr lang="en-US" dirty="0" smtClean="0"/>
              <a:t>Interactivity </a:t>
            </a:r>
          </a:p>
          <a:p>
            <a:pPr lvl="1"/>
            <a:r>
              <a:rPr lang="en-US" dirty="0" smtClean="0"/>
              <a:t>Realistic </a:t>
            </a:r>
            <a:r>
              <a:rPr lang="en-US" dirty="0" err="1" smtClean="0"/>
              <a:t>vs</a:t>
            </a:r>
            <a:r>
              <a:rPr lang="en-US" dirty="0" smtClean="0"/>
              <a:t> Fictional Graphics </a:t>
            </a:r>
          </a:p>
          <a:p>
            <a:pPr lvl="1"/>
            <a:r>
              <a:rPr lang="en-US" dirty="0" smtClean="0"/>
              <a:t>Huge revenue industry </a:t>
            </a:r>
          </a:p>
          <a:p>
            <a:pPr lvl="1"/>
            <a:endParaRPr lang="en-US" dirty="0" smtClean="0"/>
          </a:p>
        </p:txBody>
      </p:sp>
      <p:pic>
        <p:nvPicPr>
          <p:cNvPr id="4" name="Picture 3" descr="MobileGameApps-56d92ba75f9b5854a9c6cf5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115" y="4040077"/>
            <a:ext cx="4226885" cy="2817923"/>
          </a:xfrm>
          <a:prstGeom prst="rect">
            <a:avLst/>
          </a:prstGeom>
        </p:spPr>
      </p:pic>
      <p:pic>
        <p:nvPicPr>
          <p:cNvPr id="5" name="Picture 4" descr="https_%2F%2Fblueprint-api-production.s3.amazonaws.com%2Fuploads%2Fcard%2Fimage%2F731826%2F8a5e7251-22c1-4671-854b-21eca545c57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6" y="4040077"/>
            <a:ext cx="5013158" cy="2817923"/>
          </a:xfrm>
          <a:prstGeom prst="rect">
            <a:avLst/>
          </a:prstGeom>
        </p:spPr>
      </p:pic>
    </p:spTree>
    <p:extLst>
      <p:ext uri="{BB962C8B-B14F-4D97-AF65-F5344CB8AC3E}">
        <p14:creationId xmlns:p14="http://schemas.microsoft.com/office/powerpoint/2010/main" val="3625236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Education and Training </a:t>
            </a:r>
            <a:endParaRPr lang="en-US" dirty="0"/>
          </a:p>
        </p:txBody>
      </p:sp>
      <p:sp>
        <p:nvSpPr>
          <p:cNvPr id="3" name="Content Placeholder 2"/>
          <p:cNvSpPr>
            <a:spLocks noGrp="1"/>
          </p:cNvSpPr>
          <p:nvPr>
            <p:ph idx="1"/>
          </p:nvPr>
        </p:nvSpPr>
        <p:spPr/>
        <p:txBody>
          <a:bodyPr>
            <a:normAutofit fontScale="85000" lnSpcReduction="20000"/>
          </a:bodyPr>
          <a:lstStyle/>
          <a:p>
            <a:r>
              <a:rPr lang="en-US" dirty="0"/>
              <a:t>Computer generated models of physical, financial and economic systems are used as educational aids. </a:t>
            </a:r>
          </a:p>
          <a:p>
            <a:r>
              <a:rPr lang="en-US" dirty="0" smtClean="0"/>
              <a:t>Models </a:t>
            </a:r>
            <a:r>
              <a:rPr lang="en-US" dirty="0"/>
              <a:t>of physical systems, physiological systems, population trends, or equipment such as color-coded diagram help trainees understand the operation of the system </a:t>
            </a:r>
            <a:endParaRPr lang="en-US" dirty="0" smtClean="0"/>
          </a:p>
          <a:p>
            <a:r>
              <a:rPr lang="en-US" dirty="0"/>
              <a:t>Specialized systems used for training </a:t>
            </a:r>
            <a:r>
              <a:rPr lang="en-US" dirty="0" smtClean="0"/>
              <a:t>applications</a:t>
            </a:r>
            <a:endParaRPr lang="en-US" dirty="0"/>
          </a:p>
          <a:p>
            <a:pPr lvl="1"/>
            <a:r>
              <a:rPr lang="en-US" dirty="0" smtClean="0"/>
              <a:t>Simulators </a:t>
            </a:r>
            <a:r>
              <a:rPr lang="en-US" dirty="0"/>
              <a:t>for practice sessions </a:t>
            </a:r>
            <a:r>
              <a:rPr lang="en-US" dirty="0" smtClean="0"/>
              <a:t>or</a:t>
            </a:r>
            <a:br>
              <a:rPr lang="en-US" dirty="0" smtClean="0"/>
            </a:br>
            <a:r>
              <a:rPr lang="en-US" dirty="0" smtClean="0"/>
              <a:t> </a:t>
            </a:r>
            <a:r>
              <a:rPr lang="en-US" dirty="0"/>
              <a:t>training of ship </a:t>
            </a:r>
            <a:r>
              <a:rPr lang="en-US" dirty="0" smtClean="0"/>
              <a:t>captains</a:t>
            </a:r>
            <a:endParaRPr lang="en-US" dirty="0"/>
          </a:p>
          <a:p>
            <a:pPr lvl="1"/>
            <a:r>
              <a:rPr lang="en-US" dirty="0" smtClean="0"/>
              <a:t>Aircraft pilots</a:t>
            </a:r>
            <a:endParaRPr lang="en-US" dirty="0"/>
          </a:p>
          <a:p>
            <a:pPr lvl="1"/>
            <a:r>
              <a:rPr lang="en-US" dirty="0" smtClean="0"/>
              <a:t>Heavy </a:t>
            </a:r>
            <a:r>
              <a:rPr lang="en-US" dirty="0"/>
              <a:t>equipment operators </a:t>
            </a:r>
          </a:p>
          <a:p>
            <a:pPr lvl="1"/>
            <a:r>
              <a:rPr lang="en-US" dirty="0" smtClean="0"/>
              <a:t>Air </a:t>
            </a:r>
            <a:r>
              <a:rPr lang="en-US" dirty="0"/>
              <a:t>traffic-control personnel </a:t>
            </a:r>
          </a:p>
          <a:p>
            <a:endParaRPr lang="en-US" dirty="0"/>
          </a:p>
          <a:p>
            <a:endParaRPr lang="en-US" dirty="0"/>
          </a:p>
        </p:txBody>
      </p:sp>
      <p:pic>
        <p:nvPicPr>
          <p:cNvPr id="4" name="Picture 3" descr="182273-1190930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1578" y="4344736"/>
            <a:ext cx="3462422" cy="2596817"/>
          </a:xfrm>
          <a:prstGeom prst="rect">
            <a:avLst/>
          </a:prstGeom>
        </p:spPr>
      </p:pic>
    </p:spTree>
    <p:extLst>
      <p:ext uri="{BB962C8B-B14F-4D97-AF65-F5344CB8AC3E}">
        <p14:creationId xmlns:p14="http://schemas.microsoft.com/office/powerpoint/2010/main" val="1207190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Art </a:t>
            </a:r>
            <a:endParaRPr lang="en-US" dirty="0"/>
          </a:p>
        </p:txBody>
      </p:sp>
      <p:sp>
        <p:nvSpPr>
          <p:cNvPr id="3" name="Content Placeholder 2"/>
          <p:cNvSpPr>
            <a:spLocks noGrp="1"/>
          </p:cNvSpPr>
          <p:nvPr>
            <p:ph idx="1"/>
          </p:nvPr>
        </p:nvSpPr>
        <p:spPr/>
        <p:txBody>
          <a:bodyPr>
            <a:normAutofit fontScale="92500" lnSpcReduction="20000"/>
          </a:bodyPr>
          <a:lstStyle/>
          <a:p>
            <a:r>
              <a:rPr lang="en-US" dirty="0"/>
              <a:t>Computer art typically refers to any form of graphic art or digital imagery which is produced with the aid of a computer </a:t>
            </a:r>
          </a:p>
          <a:p>
            <a:r>
              <a:rPr lang="en-US" dirty="0" smtClean="0"/>
              <a:t>Used </a:t>
            </a:r>
            <a:r>
              <a:rPr lang="en-US" dirty="0"/>
              <a:t>in Fine Art &amp; Commercial Art </a:t>
            </a:r>
          </a:p>
          <a:p>
            <a:r>
              <a:rPr lang="en-US" dirty="0" smtClean="0"/>
              <a:t>Includes </a:t>
            </a:r>
            <a:r>
              <a:rPr lang="en-US" dirty="0"/>
              <a:t>artist’s paintbrush programs, paint packages, CAD packages and animation packages </a:t>
            </a:r>
          </a:p>
          <a:p>
            <a:r>
              <a:rPr lang="en-US" dirty="0" smtClean="0"/>
              <a:t>These </a:t>
            </a:r>
            <a:r>
              <a:rPr lang="en-US" dirty="0"/>
              <a:t>packages provides facilities for designing object shapes &amp; specifying object motions. </a:t>
            </a:r>
            <a:endParaRPr lang="en-US" dirty="0" smtClean="0"/>
          </a:p>
          <a:p>
            <a:r>
              <a:rPr lang="en-US" dirty="0"/>
              <a:t>Cartoon drawing, paintings, product advertisements, logo design </a:t>
            </a:r>
            <a:r>
              <a:rPr lang="en-US" dirty="0" smtClean="0"/>
              <a:t>and branding</a:t>
            </a:r>
            <a:endParaRPr lang="en-US" dirty="0"/>
          </a:p>
          <a:p>
            <a:endParaRPr lang="en-US" dirty="0"/>
          </a:p>
          <a:p>
            <a:endParaRPr lang="en-US" dirty="0"/>
          </a:p>
        </p:txBody>
      </p:sp>
    </p:spTree>
    <p:extLst>
      <p:ext uri="{BB962C8B-B14F-4D97-AF65-F5344CB8AC3E}">
        <p14:creationId xmlns:p14="http://schemas.microsoft.com/office/powerpoint/2010/main" val="3123902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Art</a:t>
            </a:r>
            <a:endParaRPr lang="en-US" dirty="0"/>
          </a:p>
        </p:txBody>
      </p:sp>
      <p:pic>
        <p:nvPicPr>
          <p:cNvPr id="1026" name="Picture 2" descr="POV-Ray â Still Life arts design 2015 print best open arts work web cont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49" y="1838849"/>
            <a:ext cx="4908411" cy="32665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2jv9003bew7ag.cloudfront.net/uploads/Computer-generated-art-865x5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4803"/>
            <a:ext cx="4783015" cy="3280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028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Visualization </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a:t>Visualization is the process of representing data graphically and interacting with these representations in order to gain insight into the data. </a:t>
            </a:r>
            <a:endParaRPr lang="en-US" dirty="0" smtClean="0"/>
          </a:p>
          <a:p>
            <a:r>
              <a:rPr lang="en-US" dirty="0" smtClean="0"/>
              <a:t> </a:t>
            </a:r>
            <a:r>
              <a:rPr lang="en-US" dirty="0"/>
              <a:t>Scientific Visualization </a:t>
            </a:r>
            <a:endParaRPr lang="en-US" dirty="0" smtClean="0"/>
          </a:p>
          <a:p>
            <a:pPr lvl="1"/>
            <a:r>
              <a:rPr lang="en-US" dirty="0" smtClean="0"/>
              <a:t>Producing </a:t>
            </a:r>
            <a:r>
              <a:rPr lang="en-US" dirty="0"/>
              <a:t>graphical representations for scientific, </a:t>
            </a:r>
            <a:r>
              <a:rPr lang="en-US" dirty="0" smtClean="0"/>
              <a:t>engineering</a:t>
            </a:r>
            <a:r>
              <a:rPr lang="en-US" dirty="0"/>
              <a:t>, and medical data sets </a:t>
            </a:r>
            <a:endParaRPr lang="en-US" dirty="0" smtClean="0"/>
          </a:p>
          <a:p>
            <a:pPr lvl="1"/>
            <a:r>
              <a:rPr lang="en-US" dirty="0" smtClean="0"/>
              <a:t>Scientists</a:t>
            </a:r>
            <a:r>
              <a:rPr lang="en-US" dirty="0"/>
              <a:t>, engineers, medical personnel, business analysis, and others often need to </a:t>
            </a:r>
            <a:r>
              <a:rPr lang="en-US" dirty="0" smtClean="0"/>
              <a:t>analyze </a:t>
            </a:r>
            <a:r>
              <a:rPr lang="en-US" dirty="0"/>
              <a:t>large amounts of information or to study the </a:t>
            </a:r>
            <a:r>
              <a:rPr lang="en-US" dirty="0" smtClean="0"/>
              <a:t>behavior </a:t>
            </a:r>
            <a:r>
              <a:rPr lang="en-US" dirty="0"/>
              <a:t>of certain processes. </a:t>
            </a:r>
          </a:p>
          <a:p>
            <a:endParaRPr lang="en-US" dirty="0"/>
          </a:p>
        </p:txBody>
      </p:sp>
      <p:pic>
        <p:nvPicPr>
          <p:cNvPr id="5" name="Content Placeholder 4" descr="Spine_Gui.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62" r="449"/>
          <a:stretch/>
        </p:blipFill>
        <p:spPr>
          <a:xfrm>
            <a:off x="4495800" y="1600200"/>
            <a:ext cx="4541253" cy="2588333"/>
          </a:xfrm>
        </p:spPr>
      </p:pic>
      <p:pic>
        <p:nvPicPr>
          <p:cNvPr id="6" name="Picture 5" descr="02-quiz-05q.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470" y="4343399"/>
            <a:ext cx="3241478" cy="2514601"/>
          </a:xfrm>
          <a:prstGeom prst="rect">
            <a:avLst/>
          </a:prstGeom>
        </p:spPr>
      </p:pic>
    </p:spTree>
    <p:extLst>
      <p:ext uri="{BB962C8B-B14F-4D97-AF65-F5344CB8AC3E}">
        <p14:creationId xmlns:p14="http://schemas.microsoft.com/office/powerpoint/2010/main" val="3637292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Image Processing </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a:t>Image Processing applies techniques to modify or interpret existing pictures. </a:t>
            </a:r>
          </a:p>
          <a:p>
            <a:r>
              <a:rPr lang="en-US" dirty="0"/>
              <a:t>There are different examples of </a:t>
            </a:r>
            <a:r>
              <a:rPr lang="en-US" dirty="0" smtClean="0"/>
              <a:t/>
            </a:r>
            <a:br>
              <a:rPr lang="en-US" dirty="0" smtClean="0"/>
            </a:br>
            <a:r>
              <a:rPr lang="en-US" dirty="0" smtClean="0"/>
              <a:t>image </a:t>
            </a:r>
            <a:r>
              <a:rPr lang="en-US" dirty="0"/>
              <a:t>processing in our daily </a:t>
            </a:r>
            <a:r>
              <a:rPr lang="en-US" dirty="0" smtClean="0"/>
              <a:t/>
            </a:r>
            <a:br>
              <a:rPr lang="en-US" dirty="0" smtClean="0"/>
            </a:br>
            <a:r>
              <a:rPr lang="en-US" dirty="0" smtClean="0"/>
              <a:t>life</a:t>
            </a:r>
            <a:r>
              <a:rPr lang="en-US" dirty="0"/>
              <a:t>. </a:t>
            </a:r>
            <a:r>
              <a:rPr lang="en-US" dirty="0" smtClean="0"/>
              <a:t/>
            </a:r>
            <a:br>
              <a:rPr lang="en-US" dirty="0" smtClean="0"/>
            </a:br>
            <a:r>
              <a:rPr lang="en-US" dirty="0" smtClean="0"/>
              <a:t>It </a:t>
            </a:r>
            <a:r>
              <a:rPr lang="en-US" dirty="0"/>
              <a:t>is used in </a:t>
            </a:r>
            <a:endParaRPr lang="en-US" dirty="0" smtClean="0"/>
          </a:p>
          <a:p>
            <a:pPr lvl="1"/>
            <a:r>
              <a:rPr lang="en-US" dirty="0" smtClean="0"/>
              <a:t>Image </a:t>
            </a:r>
            <a:r>
              <a:rPr lang="en-US" dirty="0"/>
              <a:t>enhancement. </a:t>
            </a:r>
            <a:endParaRPr lang="en-US" dirty="0" smtClean="0"/>
          </a:p>
          <a:p>
            <a:pPr lvl="1"/>
            <a:r>
              <a:rPr lang="en-US" dirty="0" smtClean="0"/>
              <a:t>Law </a:t>
            </a:r>
            <a:r>
              <a:rPr lang="en-US" dirty="0"/>
              <a:t>Enforcement </a:t>
            </a:r>
            <a:endParaRPr lang="en-US" dirty="0" smtClean="0"/>
          </a:p>
          <a:p>
            <a:pPr lvl="1"/>
            <a:r>
              <a:rPr lang="en-US" dirty="0" smtClean="0"/>
              <a:t>Medical </a:t>
            </a:r>
          </a:p>
          <a:p>
            <a:pPr lvl="1"/>
            <a:r>
              <a:rPr lang="en-US" dirty="0" smtClean="0"/>
              <a:t>Moving </a:t>
            </a:r>
            <a:r>
              <a:rPr lang="en-US" dirty="0"/>
              <a:t>object tracking...etc</a:t>
            </a:r>
            <a:r>
              <a:rPr lang="en-US" dirty="0" smtClean="0"/>
              <a:t>.</a:t>
            </a:r>
            <a:endParaRPr lang="en-US" dirty="0"/>
          </a:p>
          <a:p>
            <a:endParaRPr lang="en-US" dirty="0"/>
          </a:p>
        </p:txBody>
      </p:sp>
      <p:sp>
        <p:nvSpPr>
          <p:cNvPr id="7" name="Content Placeholder 6"/>
          <p:cNvSpPr>
            <a:spLocks noGrp="1"/>
          </p:cNvSpPr>
          <p:nvPr>
            <p:ph sz="half" idx="2"/>
          </p:nvPr>
        </p:nvSpPr>
        <p:spPr/>
        <p:txBody>
          <a:bodyPr>
            <a:normAutofit fontScale="85000" lnSpcReduction="10000"/>
          </a:bodyPr>
          <a:lstStyle/>
          <a:p>
            <a:endParaRPr lang="en-US" dirty="0"/>
          </a:p>
        </p:txBody>
      </p:sp>
      <p:pic>
        <p:nvPicPr>
          <p:cNvPr id="6" name="Picture 5" descr="maxresdefault (2).jpg"/>
          <p:cNvPicPr>
            <a:picLocks noChangeAspect="1"/>
          </p:cNvPicPr>
          <p:nvPr/>
        </p:nvPicPr>
        <p:blipFill rotWithShape="1">
          <a:blip r:embed="rId2">
            <a:extLst>
              <a:ext uri="{28A0092B-C50C-407E-A947-70E740481C1C}">
                <a14:useLocalDpi xmlns:a14="http://schemas.microsoft.com/office/drawing/2010/main" val="0"/>
              </a:ext>
            </a:extLst>
          </a:blip>
          <a:srcRect r="9630"/>
          <a:stretch/>
        </p:blipFill>
        <p:spPr>
          <a:xfrm>
            <a:off x="4251157" y="2121568"/>
            <a:ext cx="4892843" cy="3248527"/>
          </a:xfrm>
          <a:prstGeom prst="rect">
            <a:avLst/>
          </a:prstGeom>
        </p:spPr>
      </p:pic>
    </p:spTree>
    <p:extLst>
      <p:ext uri="{BB962C8B-B14F-4D97-AF65-F5344CB8AC3E}">
        <p14:creationId xmlns:p14="http://schemas.microsoft.com/office/powerpoint/2010/main" val="10220532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Graphical User Interface </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a:t>Computer graphics is used to design: Menus, icons, cursors, dialog boxes, scrollbars, valuators, grids, 3d interface. </a:t>
            </a:r>
            <a:endParaRPr lang="en-US" dirty="0" smtClean="0"/>
          </a:p>
          <a:p>
            <a:r>
              <a:rPr lang="en-US" dirty="0"/>
              <a:t>Lay user can easily use the computer with the help of GUI. </a:t>
            </a:r>
            <a:endParaRPr lang="en-US" dirty="0" smtClean="0"/>
          </a:p>
          <a:p>
            <a:r>
              <a:rPr lang="en-US" dirty="0" smtClean="0"/>
              <a:t>User </a:t>
            </a:r>
            <a:r>
              <a:rPr lang="en-US" dirty="0"/>
              <a:t>don’t have to remember commands. </a:t>
            </a:r>
          </a:p>
          <a:p>
            <a:r>
              <a:rPr lang="en-US" dirty="0" smtClean="0"/>
              <a:t>More </a:t>
            </a:r>
            <a:r>
              <a:rPr lang="en-US" dirty="0"/>
              <a:t>interactive interface. </a:t>
            </a:r>
            <a:endParaRPr lang="en-US" dirty="0" smtClean="0"/>
          </a:p>
          <a:p>
            <a:endParaRPr lang="en-US" dirty="0"/>
          </a:p>
          <a:p>
            <a:endParaRPr lang="en-US" dirty="0"/>
          </a:p>
          <a:p>
            <a:endParaRPr lang="en-US" dirty="0"/>
          </a:p>
        </p:txBody>
      </p:sp>
      <p:pic>
        <p:nvPicPr>
          <p:cNvPr id="5" name="Content Placeholder 4" descr="What-is-GUI-Graphical-user-Interface.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6038" r="21587"/>
          <a:stretch/>
        </p:blipFill>
        <p:spPr>
          <a:xfrm>
            <a:off x="4237789" y="3057942"/>
            <a:ext cx="5545221" cy="3800058"/>
          </a:xfrm>
        </p:spPr>
      </p:pic>
    </p:spTree>
    <p:extLst>
      <p:ext uri="{BB962C8B-B14F-4D97-AF65-F5344CB8AC3E}">
        <p14:creationId xmlns:p14="http://schemas.microsoft.com/office/powerpoint/2010/main" val="10660243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CG</a:t>
            </a:r>
            <a:endParaRPr lang="en-US" dirty="0"/>
          </a:p>
        </p:txBody>
      </p:sp>
      <p:sp>
        <p:nvSpPr>
          <p:cNvPr id="3" name="Content Placeholder 2"/>
          <p:cNvSpPr>
            <a:spLocks noGrp="1"/>
          </p:cNvSpPr>
          <p:nvPr>
            <p:ph idx="1"/>
          </p:nvPr>
        </p:nvSpPr>
        <p:spPr/>
        <p:txBody>
          <a:bodyPr>
            <a:normAutofit fontScale="92500" lnSpcReduction="20000"/>
          </a:bodyPr>
          <a:lstStyle/>
          <a:p>
            <a:r>
              <a:rPr lang="en-US" dirty="0">
                <a:solidFill>
                  <a:srgbClr val="FF6600"/>
                </a:solidFill>
              </a:rPr>
              <a:t>Modeling</a:t>
            </a:r>
            <a:r>
              <a:rPr lang="en-US" dirty="0"/>
              <a:t>: Defining objects in terms of primitives, coordinates and characteristics. </a:t>
            </a:r>
          </a:p>
          <a:p>
            <a:r>
              <a:rPr lang="en-US" dirty="0" smtClean="0">
                <a:solidFill>
                  <a:srgbClr val="FF6600"/>
                </a:solidFill>
              </a:rPr>
              <a:t>Storing</a:t>
            </a:r>
            <a:r>
              <a:rPr lang="en-US" dirty="0">
                <a:solidFill>
                  <a:srgbClr val="FF6600"/>
                </a:solidFill>
              </a:rPr>
              <a:t>: </a:t>
            </a:r>
            <a:r>
              <a:rPr lang="en-US" dirty="0"/>
              <a:t>storing scenes and images in memory and on disk. </a:t>
            </a:r>
          </a:p>
          <a:p>
            <a:r>
              <a:rPr lang="en-US" dirty="0" smtClean="0">
                <a:solidFill>
                  <a:srgbClr val="FF6600"/>
                </a:solidFill>
              </a:rPr>
              <a:t>Manipulating</a:t>
            </a:r>
            <a:r>
              <a:rPr lang="en-US" dirty="0">
                <a:solidFill>
                  <a:srgbClr val="FF6600"/>
                </a:solidFill>
              </a:rPr>
              <a:t>: </a:t>
            </a:r>
            <a:r>
              <a:rPr lang="en-US" dirty="0"/>
              <a:t>changing the shape, position and characteristics of objects. </a:t>
            </a:r>
          </a:p>
          <a:p>
            <a:r>
              <a:rPr lang="en-US" dirty="0" smtClean="0">
                <a:solidFill>
                  <a:srgbClr val="FF6600"/>
                </a:solidFill>
              </a:rPr>
              <a:t>Rendering</a:t>
            </a:r>
            <a:r>
              <a:rPr lang="en-US" dirty="0">
                <a:solidFill>
                  <a:srgbClr val="FF6600"/>
                </a:solidFill>
              </a:rPr>
              <a:t>: </a:t>
            </a:r>
            <a:r>
              <a:rPr lang="en-US" dirty="0"/>
              <a:t>applying physically based procedures to generate (photorealistic) images from scenes (using lighting and shading). </a:t>
            </a:r>
          </a:p>
          <a:p>
            <a:r>
              <a:rPr lang="en-US" dirty="0" smtClean="0">
                <a:solidFill>
                  <a:srgbClr val="FF6600"/>
                </a:solidFill>
              </a:rPr>
              <a:t>Viewing</a:t>
            </a:r>
            <a:r>
              <a:rPr lang="en-US" dirty="0"/>
              <a:t>: displaying images from various viewpoints on various device.</a:t>
            </a:r>
          </a:p>
        </p:txBody>
      </p:sp>
    </p:spTree>
    <p:extLst>
      <p:ext uri="{BB962C8B-B14F-4D97-AF65-F5344CB8AC3E}">
        <p14:creationId xmlns:p14="http://schemas.microsoft.com/office/powerpoint/2010/main" val="345853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raster-pixels-vs-vectors.jpg"/>
          <p:cNvPicPr>
            <a:picLocks noGrp="1" noChangeAspect="1"/>
          </p:cNvPicPr>
          <p:nvPr>
            <p:ph idx="1"/>
          </p:nvPr>
        </p:nvPicPr>
        <p:blipFill rotWithShape="1">
          <a:blip r:embed="rId2">
            <a:extLst>
              <a:ext uri="{28A0092B-C50C-407E-A947-70E740481C1C}">
                <a14:useLocalDpi xmlns:a14="http://schemas.microsoft.com/office/drawing/2010/main" val="0"/>
              </a:ext>
            </a:extLst>
          </a:blip>
          <a:srcRect l="6662" r="2374"/>
          <a:stretch/>
        </p:blipFill>
        <p:spPr>
          <a:xfrm>
            <a:off x="133683" y="1600201"/>
            <a:ext cx="8926349" cy="3031165"/>
          </a:xfrm>
        </p:spPr>
      </p:pic>
    </p:spTree>
    <p:extLst>
      <p:ext uri="{BB962C8B-B14F-4D97-AF65-F5344CB8AC3E}">
        <p14:creationId xmlns:p14="http://schemas.microsoft.com/office/powerpoint/2010/main" val="4856655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9E2"/>
        </a:solidFill>
        <a:effectLst/>
      </p:bgPr>
    </p:bg>
    <p:spTree>
      <p:nvGrpSpPr>
        <p:cNvPr id="1" name=""/>
        <p:cNvGrpSpPr/>
        <p:nvPr/>
      </p:nvGrpSpPr>
      <p:grpSpPr>
        <a:xfrm>
          <a:off x="0" y="0"/>
          <a:ext cx="0" cy="0"/>
          <a:chOff x="0" y="0"/>
          <a:chExt cx="0" cy="0"/>
        </a:xfrm>
      </p:grpSpPr>
      <p:pic>
        <p:nvPicPr>
          <p:cNvPr id="4" name="Picture 3" descr="maxresdefault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extLst>
      <p:ext uri="{BB962C8B-B14F-4D97-AF65-F5344CB8AC3E}">
        <p14:creationId xmlns:p14="http://schemas.microsoft.com/office/powerpoint/2010/main" val="2366522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Bitmap </a:t>
            </a:r>
            <a:r>
              <a:rPr lang="en-US" dirty="0" err="1" smtClean="0"/>
              <a:t>vs</a:t>
            </a:r>
            <a:r>
              <a:rPr lang="en-US" dirty="0" smtClean="0"/>
              <a:t> Vector Graphics</a:t>
            </a:r>
            <a:endParaRPr lang="en-US" dirty="0"/>
          </a:p>
        </p:txBody>
      </p:sp>
      <p:sp>
        <p:nvSpPr>
          <p:cNvPr id="3" name="Content Placeholder 2"/>
          <p:cNvSpPr>
            <a:spLocks noGrp="1"/>
          </p:cNvSpPr>
          <p:nvPr>
            <p:ph sz="half" idx="1"/>
          </p:nvPr>
        </p:nvSpPr>
        <p:spPr/>
        <p:txBody>
          <a:bodyPr>
            <a:normAutofit lnSpcReduction="10000"/>
          </a:bodyPr>
          <a:lstStyle/>
          <a:p>
            <a:pPr>
              <a:lnSpc>
                <a:spcPct val="90000"/>
              </a:lnSpc>
            </a:pPr>
            <a:r>
              <a:rPr lang="en-US" dirty="0" smtClean="0"/>
              <a:t>Bitmap : </a:t>
            </a:r>
          </a:p>
          <a:p>
            <a:pPr lvl="1">
              <a:lnSpc>
                <a:spcPct val="90000"/>
              </a:lnSpc>
            </a:pPr>
            <a:r>
              <a:rPr lang="en-US" dirty="0"/>
              <a:t>Often</a:t>
            </a:r>
            <a:r>
              <a:rPr lang="en-US" dirty="0" smtClean="0"/>
              <a:t> </a:t>
            </a:r>
            <a:r>
              <a:rPr lang="en-US" dirty="0"/>
              <a:t>they are called raster graphics</a:t>
            </a:r>
          </a:p>
          <a:p>
            <a:pPr lvl="1">
              <a:lnSpc>
                <a:spcPct val="90000"/>
              </a:lnSpc>
            </a:pPr>
            <a:r>
              <a:rPr lang="en-US" dirty="0"/>
              <a:t>When you create a bitmapped graphic you are basically creating a bunch of colored </a:t>
            </a:r>
            <a:r>
              <a:rPr lang="en-US" dirty="0" smtClean="0"/>
              <a:t>dots Pixels</a:t>
            </a:r>
            <a:endParaRPr lang="en-US" dirty="0"/>
          </a:p>
          <a:p>
            <a:pPr lvl="1">
              <a:lnSpc>
                <a:spcPct val="80000"/>
              </a:lnSpc>
            </a:pPr>
            <a:r>
              <a:rPr lang="en-US" dirty="0"/>
              <a:t>Each pixel gets assigned a specific color</a:t>
            </a:r>
          </a:p>
          <a:p>
            <a:pPr lvl="1">
              <a:lnSpc>
                <a:spcPct val="80000"/>
              </a:lnSpc>
            </a:pPr>
            <a:r>
              <a:rPr lang="en-US" dirty="0"/>
              <a:t>The more pixels you have, the more detailed the image can be</a:t>
            </a:r>
          </a:p>
          <a:p>
            <a:endParaRPr lang="en-US" dirty="0"/>
          </a:p>
        </p:txBody>
      </p:sp>
      <p:pic>
        <p:nvPicPr>
          <p:cNvPr id="7" name="Content Placeholder 6" descr="large (3).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9" r="2457"/>
          <a:stretch/>
        </p:blipFill>
        <p:spPr>
          <a:xfrm>
            <a:off x="4509168" y="2208422"/>
            <a:ext cx="4648200" cy="2925051"/>
          </a:xfrm>
        </p:spPr>
      </p:pic>
    </p:spTree>
    <p:extLst>
      <p:ext uri="{BB962C8B-B14F-4D97-AF65-F5344CB8AC3E}">
        <p14:creationId xmlns:p14="http://schemas.microsoft.com/office/powerpoint/2010/main" val="12970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plications-of-computer-graphics-9-7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790" y="3481662"/>
            <a:ext cx="4652210" cy="3289441"/>
          </a:xfrm>
          <a:prstGeom prst="rect">
            <a:avLst/>
          </a:prstGeom>
        </p:spPr>
      </p:pic>
      <p:sp>
        <p:nvSpPr>
          <p:cNvPr id="2" name="Title 1"/>
          <p:cNvSpPr>
            <a:spLocks noGrp="1"/>
          </p:cNvSpPr>
          <p:nvPr>
            <p:ph type="title"/>
          </p:nvPr>
        </p:nvSpPr>
        <p:spPr/>
        <p:txBody>
          <a:bodyPr/>
          <a:lstStyle/>
          <a:p>
            <a:r>
              <a:rPr lang="en-US" dirty="0"/>
              <a:t>Bitmap </a:t>
            </a:r>
            <a:r>
              <a:rPr lang="en-US" dirty="0" err="1"/>
              <a:t>vs</a:t>
            </a:r>
            <a:r>
              <a:rPr lang="en-US" dirty="0"/>
              <a:t> Vector Graphics</a:t>
            </a:r>
          </a:p>
        </p:txBody>
      </p:sp>
      <p:sp>
        <p:nvSpPr>
          <p:cNvPr id="3" name="Content Placeholder 2"/>
          <p:cNvSpPr>
            <a:spLocks noGrp="1"/>
          </p:cNvSpPr>
          <p:nvPr>
            <p:ph idx="1"/>
          </p:nvPr>
        </p:nvSpPr>
        <p:spPr/>
        <p:txBody>
          <a:bodyPr/>
          <a:lstStyle/>
          <a:p>
            <a:pPr>
              <a:lnSpc>
                <a:spcPct val="80000"/>
              </a:lnSpc>
            </a:pPr>
            <a:r>
              <a:rPr lang="en-US" dirty="0" smtClean="0"/>
              <a:t>Vector Graphics </a:t>
            </a:r>
            <a:r>
              <a:rPr lang="en-US" sz="2800" dirty="0" smtClean="0"/>
              <a:t>: </a:t>
            </a:r>
            <a:r>
              <a:rPr lang="en-US" sz="2800" dirty="0"/>
              <a:t>Vector graphics are created and manipulated using </a:t>
            </a:r>
            <a:r>
              <a:rPr lang="en-US" sz="2800" i="1" dirty="0"/>
              <a:t>drawing programs </a:t>
            </a:r>
            <a:r>
              <a:rPr lang="en-US" sz="2800" dirty="0"/>
              <a:t>(as opposed to paint programs for bitmapped graphics)</a:t>
            </a:r>
          </a:p>
          <a:p>
            <a:pPr>
              <a:lnSpc>
                <a:spcPct val="80000"/>
              </a:lnSpc>
            </a:pPr>
            <a:r>
              <a:rPr lang="en-US" sz="2800" dirty="0"/>
              <a:t>Instead of using pixels to describe the image, it describes the image using shapes</a:t>
            </a:r>
          </a:p>
          <a:p>
            <a:pPr lvl="1">
              <a:lnSpc>
                <a:spcPct val="80000"/>
              </a:lnSpc>
            </a:pPr>
            <a:r>
              <a:rPr lang="en-US" dirty="0"/>
              <a:t>Circles</a:t>
            </a:r>
          </a:p>
          <a:p>
            <a:pPr lvl="1">
              <a:lnSpc>
                <a:spcPct val="80000"/>
              </a:lnSpc>
            </a:pPr>
            <a:r>
              <a:rPr lang="en-US" dirty="0"/>
              <a:t>Lines</a:t>
            </a:r>
          </a:p>
          <a:p>
            <a:pPr lvl="1">
              <a:lnSpc>
                <a:spcPct val="80000"/>
              </a:lnSpc>
            </a:pPr>
            <a:r>
              <a:rPr lang="en-US" dirty="0"/>
              <a:t>Curves</a:t>
            </a:r>
          </a:p>
          <a:p>
            <a:pPr>
              <a:lnSpc>
                <a:spcPct val="80000"/>
              </a:lnSpc>
            </a:pPr>
            <a:r>
              <a:rPr lang="en-US" sz="2800" dirty="0"/>
              <a:t>Also has to store </a:t>
            </a:r>
            <a:r>
              <a:rPr lang="en-US" sz="2800" dirty="0" smtClean="0"/>
              <a:t>the</a:t>
            </a:r>
            <a:br>
              <a:rPr lang="en-US" sz="2800" dirty="0" smtClean="0"/>
            </a:br>
            <a:r>
              <a:rPr lang="en-US" sz="2800" dirty="0" smtClean="0"/>
              <a:t>color </a:t>
            </a:r>
            <a:r>
              <a:rPr lang="en-US" sz="2800" dirty="0"/>
              <a:t>of these </a:t>
            </a:r>
            <a:r>
              <a:rPr lang="en-US" sz="2800" dirty="0" smtClean="0"/>
              <a:t>shapes</a:t>
            </a:r>
            <a:endParaRPr lang="en-US" sz="2800" dirty="0"/>
          </a:p>
        </p:txBody>
      </p:sp>
    </p:spTree>
    <p:extLst>
      <p:ext uri="{BB962C8B-B14F-4D97-AF65-F5344CB8AC3E}">
        <p14:creationId xmlns:p14="http://schemas.microsoft.com/office/powerpoint/2010/main" val="22325880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32463952-170667a copy.jpg"/>
          <p:cNvPicPr>
            <a:picLocks noChangeAspect="1"/>
          </p:cNvPicPr>
          <p:nvPr/>
        </p:nvPicPr>
        <p:blipFill rotWithShape="1">
          <a:blip r:embed="rId2">
            <a:extLst>
              <a:ext uri="{28A0092B-C50C-407E-A947-70E740481C1C}">
                <a14:useLocalDpi xmlns:a14="http://schemas.microsoft.com/office/drawing/2010/main" val="0"/>
              </a:ext>
            </a:extLst>
          </a:blip>
          <a:srcRect l="7455" r="8648"/>
          <a:stretch/>
        </p:blipFill>
        <p:spPr>
          <a:xfrm>
            <a:off x="4495801" y="1384554"/>
            <a:ext cx="4407568" cy="4934528"/>
          </a:xfrm>
          <a:prstGeom prst="rect">
            <a:avLst/>
          </a:prstGeom>
        </p:spPr>
      </p:pic>
      <p:sp>
        <p:nvSpPr>
          <p:cNvPr id="2" name="Title 1"/>
          <p:cNvSpPr>
            <a:spLocks noGrp="1"/>
          </p:cNvSpPr>
          <p:nvPr>
            <p:ph type="title"/>
          </p:nvPr>
        </p:nvSpPr>
        <p:spPr/>
        <p:txBody>
          <a:bodyPr/>
          <a:lstStyle/>
          <a:p>
            <a:r>
              <a:rPr lang="en-US" dirty="0"/>
              <a:t>File Formats</a:t>
            </a:r>
          </a:p>
        </p:txBody>
      </p:sp>
      <p:sp>
        <p:nvSpPr>
          <p:cNvPr id="3" name="Content Placeholder 2"/>
          <p:cNvSpPr>
            <a:spLocks noGrp="1"/>
          </p:cNvSpPr>
          <p:nvPr>
            <p:ph sz="half" idx="1"/>
          </p:nvPr>
        </p:nvSpPr>
        <p:spPr/>
        <p:txBody>
          <a:bodyPr>
            <a:normAutofit fontScale="92500" lnSpcReduction="20000"/>
          </a:bodyPr>
          <a:lstStyle/>
          <a:p>
            <a:pPr>
              <a:lnSpc>
                <a:spcPct val="90000"/>
              </a:lnSpc>
            </a:pPr>
            <a:r>
              <a:rPr lang="en-US" dirty="0"/>
              <a:t>Once we</a:t>
            </a:r>
            <a:r>
              <a:rPr lang="ja-JP" altLang="en-US" dirty="0">
                <a:latin typeface="Arial"/>
              </a:rPr>
              <a:t>’</a:t>
            </a:r>
            <a:r>
              <a:rPr lang="en-US" dirty="0" err="1"/>
              <a:t>ve</a:t>
            </a:r>
            <a:r>
              <a:rPr lang="en-US" dirty="0"/>
              <a:t> chosen which graphics format we</a:t>
            </a:r>
            <a:r>
              <a:rPr lang="ja-JP" altLang="en-US" dirty="0">
                <a:latin typeface="Arial"/>
              </a:rPr>
              <a:t>’</a:t>
            </a:r>
            <a:r>
              <a:rPr lang="en-US" dirty="0"/>
              <a:t>re going to use now we have to select which file format</a:t>
            </a:r>
          </a:p>
          <a:p>
            <a:pPr>
              <a:lnSpc>
                <a:spcPct val="90000"/>
              </a:lnSpc>
            </a:pPr>
            <a:r>
              <a:rPr lang="en-US" dirty="0"/>
              <a:t>Each way of storing an image is called a </a:t>
            </a:r>
            <a:r>
              <a:rPr lang="en-US" i="1" dirty="0"/>
              <a:t>file format</a:t>
            </a:r>
          </a:p>
          <a:p>
            <a:pPr>
              <a:lnSpc>
                <a:spcPct val="90000"/>
              </a:lnSpc>
            </a:pPr>
            <a:r>
              <a:rPr lang="en-US" dirty="0"/>
              <a:t>Each file format converts the image to a corresponding string of bits differently in order to store them on disk or transmit them over the Internet</a:t>
            </a:r>
          </a:p>
          <a:p>
            <a:endParaRPr lang="en-US" dirty="0"/>
          </a:p>
        </p:txBody>
      </p:sp>
    </p:spTree>
    <p:extLst>
      <p:ext uri="{BB962C8B-B14F-4D97-AF65-F5344CB8AC3E}">
        <p14:creationId xmlns:p14="http://schemas.microsoft.com/office/powerpoint/2010/main" val="4083646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File Formats</a:t>
            </a:r>
          </a:p>
        </p:txBody>
      </p:sp>
      <p:sp>
        <p:nvSpPr>
          <p:cNvPr id="4" name="Content Placeholder 3"/>
          <p:cNvSpPr>
            <a:spLocks noGrp="1"/>
          </p:cNvSpPr>
          <p:nvPr>
            <p:ph sz="half" idx="1"/>
          </p:nvPr>
        </p:nvSpPr>
        <p:spPr/>
        <p:txBody>
          <a:bodyPr>
            <a:normAutofit fontScale="92500"/>
          </a:bodyPr>
          <a:lstStyle/>
          <a:p>
            <a:pPr>
              <a:buFontTx/>
              <a:buNone/>
            </a:pPr>
            <a:r>
              <a:rPr lang="en-US" dirty="0"/>
              <a:t>Bitmap Formats</a:t>
            </a:r>
          </a:p>
          <a:p>
            <a:r>
              <a:rPr lang="en-US" dirty="0"/>
              <a:t>GIF: graphics interchange format</a:t>
            </a:r>
          </a:p>
          <a:p>
            <a:r>
              <a:rPr lang="en-US" dirty="0"/>
              <a:t>JPEG: joint photographic experts group</a:t>
            </a:r>
          </a:p>
          <a:p>
            <a:r>
              <a:rPr lang="en-US" dirty="0"/>
              <a:t>PNG: portable network graphic</a:t>
            </a:r>
          </a:p>
          <a:p>
            <a:r>
              <a:rPr lang="en-US" dirty="0"/>
              <a:t>BMP: Windows bitmap</a:t>
            </a:r>
          </a:p>
          <a:p>
            <a:r>
              <a:rPr lang="en-US" dirty="0"/>
              <a:t>TIFF: tagged image file format</a:t>
            </a:r>
          </a:p>
          <a:p>
            <a:endParaRPr lang="en-US" dirty="0"/>
          </a:p>
        </p:txBody>
      </p:sp>
      <p:sp>
        <p:nvSpPr>
          <p:cNvPr id="5" name="Content Placeholder 4"/>
          <p:cNvSpPr>
            <a:spLocks noGrp="1"/>
          </p:cNvSpPr>
          <p:nvPr>
            <p:ph sz="half" idx="2"/>
          </p:nvPr>
        </p:nvSpPr>
        <p:spPr/>
        <p:txBody>
          <a:bodyPr>
            <a:normAutofit fontScale="92500"/>
          </a:bodyPr>
          <a:lstStyle/>
          <a:p>
            <a:pPr>
              <a:buFontTx/>
              <a:buNone/>
            </a:pPr>
            <a:r>
              <a:rPr lang="en-US" dirty="0"/>
              <a:t>Vector Formats</a:t>
            </a:r>
          </a:p>
          <a:p>
            <a:r>
              <a:rPr lang="en-US" dirty="0"/>
              <a:t>SVG : scalable vector graphics</a:t>
            </a:r>
          </a:p>
          <a:p>
            <a:r>
              <a:rPr lang="en-US" dirty="0"/>
              <a:t>EPS: encapsulated postscript</a:t>
            </a:r>
          </a:p>
          <a:p>
            <a:r>
              <a:rPr lang="en-US" dirty="0"/>
              <a:t>CMX: Corel meta exchange</a:t>
            </a:r>
          </a:p>
          <a:p>
            <a:r>
              <a:rPr lang="en-US" dirty="0"/>
              <a:t>PICT: Macintosh Picture</a:t>
            </a:r>
          </a:p>
          <a:p>
            <a:r>
              <a:rPr lang="en-US" dirty="0"/>
              <a:t>WMF: Windows metafile</a:t>
            </a:r>
          </a:p>
          <a:p>
            <a:endParaRPr lang="en-US" dirty="0"/>
          </a:p>
        </p:txBody>
      </p:sp>
    </p:spTree>
    <p:extLst>
      <p:ext uri="{BB962C8B-B14F-4D97-AF65-F5344CB8AC3E}">
        <p14:creationId xmlns:p14="http://schemas.microsoft.com/office/powerpoint/2010/main" val="5293643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Pick a File Format?</a:t>
            </a:r>
          </a:p>
        </p:txBody>
      </p:sp>
      <p:sp>
        <p:nvSpPr>
          <p:cNvPr id="3" name="Content Placeholder 2"/>
          <p:cNvSpPr>
            <a:spLocks noGrp="1"/>
          </p:cNvSpPr>
          <p:nvPr>
            <p:ph idx="1"/>
          </p:nvPr>
        </p:nvSpPr>
        <p:spPr/>
        <p:txBody>
          <a:bodyPr>
            <a:normAutofit lnSpcReduction="10000"/>
          </a:bodyPr>
          <a:lstStyle/>
          <a:p>
            <a:pPr>
              <a:lnSpc>
                <a:spcPct val="90000"/>
              </a:lnSpc>
            </a:pPr>
            <a:r>
              <a:rPr lang="en-US" b="1" dirty="0"/>
              <a:t>Type</a:t>
            </a:r>
            <a:r>
              <a:rPr lang="en-US" dirty="0"/>
              <a:t>: does the file format store the type of image you want to use (bitmap or vector)?</a:t>
            </a:r>
          </a:p>
          <a:p>
            <a:pPr>
              <a:lnSpc>
                <a:spcPct val="90000"/>
              </a:lnSpc>
            </a:pPr>
            <a:r>
              <a:rPr lang="en-US" b="1" dirty="0"/>
              <a:t>Portability</a:t>
            </a:r>
            <a:r>
              <a:rPr lang="en-US" dirty="0"/>
              <a:t>: can other people use images in this format?</a:t>
            </a:r>
          </a:p>
          <a:p>
            <a:pPr>
              <a:lnSpc>
                <a:spcPct val="90000"/>
              </a:lnSpc>
            </a:pPr>
            <a:r>
              <a:rPr lang="en-US" b="1" dirty="0"/>
              <a:t>Color Depth</a:t>
            </a:r>
            <a:r>
              <a:rPr lang="en-US" dirty="0"/>
              <a:t>: does the format support the number of colors you need?</a:t>
            </a:r>
          </a:p>
          <a:p>
            <a:pPr>
              <a:lnSpc>
                <a:spcPct val="90000"/>
              </a:lnSpc>
            </a:pPr>
            <a:r>
              <a:rPr lang="en-US" b="1" dirty="0"/>
              <a:t>Compression</a:t>
            </a:r>
            <a:r>
              <a:rPr lang="en-US" dirty="0"/>
              <a:t>: can make the file smaller, but it takes time to compress and decompress a file</a:t>
            </a:r>
          </a:p>
          <a:p>
            <a:pPr>
              <a:lnSpc>
                <a:spcPct val="90000"/>
              </a:lnSpc>
            </a:pPr>
            <a:r>
              <a:rPr lang="en-US" b="1" dirty="0"/>
              <a:t>Transparency</a:t>
            </a:r>
            <a:r>
              <a:rPr lang="en-US" dirty="0"/>
              <a:t>: do parts of your image need to be transparent?</a:t>
            </a:r>
          </a:p>
          <a:p>
            <a:endParaRPr lang="en-US" dirty="0"/>
          </a:p>
        </p:txBody>
      </p:sp>
    </p:spTree>
    <p:extLst>
      <p:ext uri="{BB962C8B-B14F-4D97-AF65-F5344CB8AC3E}">
        <p14:creationId xmlns:p14="http://schemas.microsoft.com/office/powerpoint/2010/main" val="31624577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Pick a File Format?</a:t>
            </a:r>
          </a:p>
        </p:txBody>
      </p:sp>
      <p:pic>
        <p:nvPicPr>
          <p:cNvPr id="4" name="Content Placeholder 3" descr="Image-VenD.png"/>
          <p:cNvPicPr>
            <a:picLocks noGrp="1" noChangeAspect="1"/>
          </p:cNvPicPr>
          <p:nvPr>
            <p:ph idx="1"/>
          </p:nvPr>
        </p:nvPicPr>
        <p:blipFill>
          <a:blip r:embed="rId2">
            <a:extLst>
              <a:ext uri="{28A0092B-C50C-407E-A947-70E740481C1C}">
                <a14:useLocalDpi xmlns:a14="http://schemas.microsoft.com/office/drawing/2010/main" val="0"/>
              </a:ext>
            </a:extLst>
          </a:blip>
          <a:srcRect t="750" b="750"/>
          <a:stretch>
            <a:fillRect/>
          </a:stretch>
        </p:blipFill>
        <p:spPr/>
      </p:pic>
    </p:spTree>
    <p:extLst>
      <p:ext uri="{BB962C8B-B14F-4D97-AF65-F5344CB8AC3E}">
        <p14:creationId xmlns:p14="http://schemas.microsoft.com/office/powerpoint/2010/main" val="16451174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urc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0316"/>
            <a:ext cx="4197683" cy="4197683"/>
          </a:xfrm>
          <a:prstGeom prst="rect">
            <a:avLst/>
          </a:prstGeom>
        </p:spPr>
      </p:pic>
      <p:sp>
        <p:nvSpPr>
          <p:cNvPr id="4" name="Title 3"/>
          <p:cNvSpPr>
            <a:spLocks noGrp="1"/>
          </p:cNvSpPr>
          <p:nvPr>
            <p:ph type="ctrTitle"/>
          </p:nvPr>
        </p:nvSpPr>
        <p:spPr>
          <a:xfrm>
            <a:off x="685800" y="850231"/>
            <a:ext cx="7772400" cy="1470025"/>
          </a:xfrm>
        </p:spPr>
        <p:txBody>
          <a:bodyPr/>
          <a:lstStyle/>
          <a:p>
            <a:r>
              <a:rPr lang="en-US" dirty="0" smtClean="0"/>
              <a:t>Animation</a:t>
            </a:r>
            <a:endParaRPr lang="en-US" dirty="0"/>
          </a:p>
        </p:txBody>
      </p:sp>
      <p:pic>
        <p:nvPicPr>
          <p:cNvPr id="7" name="Picture 6" descr="animate-walk-front-progress-04.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946" y="2342147"/>
            <a:ext cx="5777211" cy="4515853"/>
          </a:xfrm>
          <a:prstGeom prst="rect">
            <a:avLst/>
          </a:prstGeom>
        </p:spPr>
      </p:pic>
    </p:spTree>
    <p:extLst>
      <p:ext uri="{BB962C8B-B14F-4D97-AF65-F5344CB8AC3E}">
        <p14:creationId xmlns:p14="http://schemas.microsoft.com/office/powerpoint/2010/main" val="41838448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Animation</a:t>
            </a:r>
            <a:endParaRPr lang="en-US" dirty="0"/>
          </a:p>
        </p:txBody>
      </p:sp>
      <p:sp>
        <p:nvSpPr>
          <p:cNvPr id="5" name="Content Placeholder 4"/>
          <p:cNvSpPr>
            <a:spLocks noGrp="1"/>
          </p:cNvSpPr>
          <p:nvPr>
            <p:ph idx="1"/>
          </p:nvPr>
        </p:nvSpPr>
        <p:spPr/>
        <p:txBody>
          <a:bodyPr/>
          <a:lstStyle/>
          <a:p>
            <a:r>
              <a:rPr lang="en-US" dirty="0"/>
              <a:t>An animation is just a sequence of individual images, Basically, the subject of computer animation focuses on how things change over time. Usually, this refers to motion, but can also refer to other properties changing over time.</a:t>
            </a:r>
          </a:p>
          <a:p>
            <a:endParaRPr lang="en-US" dirty="0"/>
          </a:p>
        </p:txBody>
      </p:sp>
    </p:spTree>
    <p:extLst>
      <p:ext uri="{BB962C8B-B14F-4D97-AF65-F5344CB8AC3E}">
        <p14:creationId xmlns:p14="http://schemas.microsoft.com/office/powerpoint/2010/main" val="10056911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obe-Flash-Player-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extLst>
      <p:ext uri="{BB962C8B-B14F-4D97-AF65-F5344CB8AC3E}">
        <p14:creationId xmlns:p14="http://schemas.microsoft.com/office/powerpoint/2010/main" val="5564501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eaLnBrk="1" hangingPunct="1"/>
            <a:r>
              <a:rPr lang="en-US" dirty="0" smtClean="0"/>
              <a:t>What Can a Flash Animation Include?</a:t>
            </a:r>
          </a:p>
        </p:txBody>
      </p:sp>
      <p:sp>
        <p:nvSpPr>
          <p:cNvPr id="454659" name="Rectangle 3"/>
          <p:cNvSpPr>
            <a:spLocks noGrp="1" noChangeArrowheads="1"/>
          </p:cNvSpPr>
          <p:nvPr>
            <p:ph idx="1"/>
          </p:nvPr>
        </p:nvSpPr>
        <p:spPr/>
        <p:txBody>
          <a:bodyPr>
            <a:normAutofit/>
          </a:bodyPr>
          <a:lstStyle/>
          <a:p>
            <a:pPr eaLnBrk="1" hangingPunct="1">
              <a:defRPr/>
            </a:pPr>
            <a:r>
              <a:rPr lang="en-US" sz="2800" dirty="0" smtClean="0"/>
              <a:t>Vector-based graphics</a:t>
            </a:r>
          </a:p>
          <a:p>
            <a:pPr lvl="1" eaLnBrk="1" hangingPunct="1">
              <a:defRPr/>
            </a:pPr>
            <a:r>
              <a:rPr lang="en-US" sz="2400" dirty="0" smtClean="0"/>
              <a:t>Has the ability to "</a:t>
            </a:r>
            <a:r>
              <a:rPr lang="en-US" sz="2400" dirty="0" err="1" smtClean="0"/>
              <a:t>tween</a:t>
            </a:r>
            <a:r>
              <a:rPr lang="en-US" sz="2400" dirty="0" smtClean="0"/>
              <a:t>"</a:t>
            </a:r>
          </a:p>
          <a:p>
            <a:pPr lvl="2" eaLnBrk="1" hangingPunct="1">
              <a:defRPr/>
            </a:pPr>
            <a:r>
              <a:rPr lang="en-US" sz="2000" dirty="0" smtClean="0"/>
              <a:t>Automatically generates fill-in frames between a beginning and an ending image</a:t>
            </a:r>
          </a:p>
          <a:p>
            <a:pPr eaLnBrk="1" hangingPunct="1">
              <a:defRPr/>
            </a:pPr>
            <a:r>
              <a:rPr lang="en-US" sz="2800" dirty="0" smtClean="0"/>
              <a:t>Bitmap-based graphics </a:t>
            </a:r>
          </a:p>
          <a:p>
            <a:pPr lvl="1" eaLnBrk="1" hangingPunct="1">
              <a:defRPr/>
            </a:pPr>
            <a:r>
              <a:rPr lang="en-US" sz="2400" dirty="0" smtClean="0"/>
              <a:t>Can be moved &amp; rotated</a:t>
            </a:r>
          </a:p>
          <a:p>
            <a:pPr eaLnBrk="1" hangingPunct="1">
              <a:defRPr/>
            </a:pPr>
            <a:r>
              <a:rPr lang="en-US" sz="2800" dirty="0" smtClean="0"/>
              <a:t>Embedded fonts</a:t>
            </a:r>
          </a:p>
          <a:p>
            <a:pPr marL="742950" lvl="2" indent="-342900" eaLnBrk="1" hangingPunct="1">
              <a:buSzPct val="75000"/>
              <a:defRPr/>
            </a:pPr>
            <a:r>
              <a:rPr lang="en-US" sz="2000" dirty="0" smtClean="0"/>
              <a:t>Can be moved, resized, skewed, rotated, </a:t>
            </a:r>
            <a:r>
              <a:rPr lang="en-US" sz="2000" dirty="0" err="1" smtClean="0"/>
              <a:t>recolored</a:t>
            </a:r>
            <a:endParaRPr lang="en-US" dirty="0" smtClean="0"/>
          </a:p>
          <a:p>
            <a:pPr eaLnBrk="1" hangingPunct="1">
              <a:defRPr/>
            </a:pPr>
            <a:r>
              <a:rPr lang="en-US" sz="2800" dirty="0" smtClean="0"/>
              <a:t>Sound</a:t>
            </a:r>
          </a:p>
          <a:p>
            <a:pPr lvl="1" eaLnBrk="1" hangingPunct="1">
              <a:defRPr/>
            </a:pPr>
            <a:r>
              <a:rPr lang="en-US" sz="2400" dirty="0" smtClean="0"/>
              <a:t>Can synchronize sounds with animation frames</a:t>
            </a:r>
          </a:p>
          <a:p>
            <a:pPr eaLnBrk="1" hangingPunct="1">
              <a:defRPr/>
            </a:pPr>
            <a:endParaRPr lang="en-US" sz="2800" dirty="0" smtClean="0"/>
          </a:p>
        </p:txBody>
      </p:sp>
    </p:spTree>
    <p:extLst>
      <p:ext uri="{BB962C8B-B14F-4D97-AF65-F5344CB8AC3E}">
        <p14:creationId xmlns:p14="http://schemas.microsoft.com/office/powerpoint/2010/main" val="38142783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Computer Graphics?</a:t>
            </a:r>
            <a:endParaRPr lang="en-US" dirty="0"/>
          </a:p>
        </p:txBody>
      </p:sp>
      <p:pic>
        <p:nvPicPr>
          <p:cNvPr id="6" name="Picture 5" descr="graphic2.jpg"/>
          <p:cNvPicPr>
            <a:picLocks noChangeAspect="1"/>
          </p:cNvPicPr>
          <p:nvPr/>
        </p:nvPicPr>
        <p:blipFill rotWithShape="1">
          <a:blip r:embed="rId2">
            <a:extLst>
              <a:ext uri="{28A0092B-C50C-407E-A947-70E740481C1C}">
                <a14:useLocalDpi xmlns:a14="http://schemas.microsoft.com/office/drawing/2010/main" val="0"/>
              </a:ext>
            </a:extLst>
          </a:blip>
          <a:srcRect r="4602" b="35385"/>
          <a:stretch/>
        </p:blipFill>
        <p:spPr>
          <a:xfrm>
            <a:off x="1" y="3684547"/>
            <a:ext cx="8849894" cy="3173453"/>
          </a:xfrm>
          <a:prstGeom prst="rect">
            <a:avLst/>
          </a:prstGeom>
        </p:spPr>
      </p:pic>
      <p:sp>
        <p:nvSpPr>
          <p:cNvPr id="5" name="Content Placeholder 4"/>
          <p:cNvSpPr>
            <a:spLocks noGrp="1"/>
          </p:cNvSpPr>
          <p:nvPr>
            <p:ph idx="1"/>
          </p:nvPr>
        </p:nvSpPr>
        <p:spPr/>
        <p:txBody>
          <a:bodyPr/>
          <a:lstStyle/>
          <a:p>
            <a:r>
              <a:rPr lang="en-US" dirty="0"/>
              <a:t>Computer graphics is the </a:t>
            </a:r>
            <a:r>
              <a:rPr lang="en-US" dirty="0">
                <a:solidFill>
                  <a:srgbClr val="FF6600"/>
                </a:solidFill>
              </a:rPr>
              <a:t>display</a:t>
            </a:r>
            <a:r>
              <a:rPr lang="en-US" dirty="0"/>
              <a:t>, </a:t>
            </a:r>
            <a:r>
              <a:rPr lang="en-US" dirty="0">
                <a:solidFill>
                  <a:srgbClr val="FF6600"/>
                </a:solidFill>
              </a:rPr>
              <a:t>storage</a:t>
            </a:r>
            <a:r>
              <a:rPr lang="en-US" dirty="0"/>
              <a:t> &amp; </a:t>
            </a:r>
            <a:r>
              <a:rPr lang="en-US" dirty="0">
                <a:solidFill>
                  <a:srgbClr val="FF6600"/>
                </a:solidFill>
              </a:rPr>
              <a:t>manipulation</a:t>
            </a:r>
            <a:r>
              <a:rPr lang="en-US" dirty="0"/>
              <a:t> of images and data for the </a:t>
            </a:r>
            <a:r>
              <a:rPr lang="en-US" dirty="0">
                <a:solidFill>
                  <a:srgbClr val="FF6600"/>
                </a:solidFill>
              </a:rPr>
              <a:t>visual representation </a:t>
            </a:r>
            <a:r>
              <a:rPr lang="en-US" dirty="0"/>
              <a:t>of a system </a:t>
            </a:r>
          </a:p>
          <a:p>
            <a:r>
              <a:rPr lang="en-US" dirty="0"/>
              <a:t>Computer graphics is an art of drawing pictures, lines, charts, </a:t>
            </a:r>
            <a:r>
              <a:rPr lang="en-US" dirty="0" smtClean="0"/>
              <a:t>etc. using </a:t>
            </a:r>
            <a:r>
              <a:rPr lang="en-US" dirty="0"/>
              <a:t>computers with the help of programming. </a:t>
            </a:r>
          </a:p>
          <a:p>
            <a:endParaRPr lang="en-US" dirty="0"/>
          </a:p>
        </p:txBody>
      </p:sp>
    </p:spTree>
    <p:extLst>
      <p:ext uri="{BB962C8B-B14F-4D97-AF65-F5344CB8AC3E}">
        <p14:creationId xmlns:p14="http://schemas.microsoft.com/office/powerpoint/2010/main" val="956323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 Environments</a:t>
            </a:r>
            <a:endParaRPr lang="en-US" dirty="0"/>
          </a:p>
        </p:txBody>
      </p:sp>
      <p:sp>
        <p:nvSpPr>
          <p:cNvPr id="3" name="Content Placeholder 2"/>
          <p:cNvSpPr>
            <a:spLocks noGrp="1"/>
          </p:cNvSpPr>
          <p:nvPr>
            <p:ph idx="1"/>
          </p:nvPr>
        </p:nvSpPr>
        <p:spPr/>
        <p:txBody>
          <a:bodyPr/>
          <a:lstStyle/>
          <a:p>
            <a:pPr eaLnBrk="1" hangingPunct="1">
              <a:lnSpc>
                <a:spcPct val="90000"/>
              </a:lnSpc>
            </a:pPr>
            <a:r>
              <a:rPr lang="en-US" dirty="0" smtClean="0"/>
              <a:t>Flash authoring environment</a:t>
            </a:r>
          </a:p>
          <a:p>
            <a:pPr lvl="1" eaLnBrk="1" hangingPunct="1">
              <a:lnSpc>
                <a:spcPct val="90000"/>
              </a:lnSpc>
            </a:pPr>
            <a:r>
              <a:rPr lang="en-US" dirty="0" smtClean="0"/>
              <a:t>Design environment (graphics tools)</a:t>
            </a:r>
          </a:p>
          <a:p>
            <a:pPr lvl="1" eaLnBrk="1" hangingPunct="1">
              <a:lnSpc>
                <a:spcPct val="90000"/>
              </a:lnSpc>
            </a:pPr>
            <a:r>
              <a:rPr lang="en-US" dirty="0" smtClean="0"/>
              <a:t>Scripting environment (create program code)</a:t>
            </a:r>
          </a:p>
          <a:p>
            <a:pPr eaLnBrk="1" hangingPunct="1">
              <a:lnSpc>
                <a:spcPct val="90000"/>
              </a:lnSpc>
            </a:pPr>
            <a:r>
              <a:rPr lang="en-US" dirty="0" smtClean="0"/>
              <a:t>Flash player </a:t>
            </a:r>
          </a:p>
          <a:p>
            <a:pPr lvl="1" eaLnBrk="1" hangingPunct="1">
              <a:lnSpc>
                <a:spcPct val="90000"/>
              </a:lnSpc>
            </a:pPr>
            <a:r>
              <a:rPr lang="en-US" dirty="0" smtClean="0"/>
              <a:t>Users must have this installed on their workstations</a:t>
            </a:r>
          </a:p>
          <a:p>
            <a:pPr lvl="1" eaLnBrk="1" hangingPunct="1">
              <a:lnSpc>
                <a:spcPct val="90000"/>
              </a:lnSpc>
            </a:pPr>
            <a:r>
              <a:rPr lang="en-US" dirty="0" smtClean="0"/>
              <a:t>If not present, automatically prompted to install when they start your animation</a:t>
            </a:r>
          </a:p>
          <a:p>
            <a:endParaRPr lang="en-US" dirty="0"/>
          </a:p>
        </p:txBody>
      </p:sp>
    </p:spTree>
    <p:extLst>
      <p:ext uri="{BB962C8B-B14F-4D97-AF65-F5344CB8AC3E}">
        <p14:creationId xmlns:p14="http://schemas.microsoft.com/office/powerpoint/2010/main" val="40310651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
            <a:ext cx="7499176" cy="457200"/>
          </a:xfrm>
        </p:spPr>
        <p:txBody>
          <a:bodyPr>
            <a:normAutofit fontScale="90000"/>
          </a:bodyPr>
          <a:lstStyle/>
          <a:p>
            <a:r>
              <a:rPr lang="en-US" dirty="0" smtClean="0"/>
              <a:t>Flash Development Environment</a:t>
            </a:r>
            <a:endParaRPr lang="en-US" dirty="0"/>
          </a:p>
        </p:txBody>
      </p:sp>
      <p:sp>
        <p:nvSpPr>
          <p:cNvPr id="3" name="Content Placeholder 2"/>
          <p:cNvSpPr>
            <a:spLocks noGrp="1"/>
          </p:cNvSpPr>
          <p:nvPr>
            <p:ph idx="1"/>
          </p:nvPr>
        </p:nvSpPr>
        <p:spPr/>
        <p:txBody>
          <a:bodyPr/>
          <a:lstStyle/>
          <a:p>
            <a:endParaRPr lang="en-US" dirty="0"/>
          </a:p>
        </p:txBody>
      </p:sp>
      <p:pic>
        <p:nvPicPr>
          <p:cNvPr id="4" name="Picture 13"/>
          <p:cNvPicPr>
            <a:picLocks noChangeAspect="1" noChangeArrowheads="1"/>
          </p:cNvPicPr>
          <p:nvPr/>
        </p:nvPicPr>
        <p:blipFill>
          <a:blip r:embed="rId2" cstate="print"/>
          <a:srcRect b="4167"/>
          <a:stretch>
            <a:fillRect/>
          </a:stretch>
        </p:blipFill>
        <p:spPr bwMode="auto">
          <a:xfrm>
            <a:off x="1600200" y="1524000"/>
            <a:ext cx="6148388" cy="4419600"/>
          </a:xfrm>
          <a:prstGeom prst="rect">
            <a:avLst/>
          </a:prstGeom>
          <a:noFill/>
          <a:ln w="9525">
            <a:noFill/>
            <a:miter lim="800000"/>
            <a:headEnd/>
            <a:tailEnd/>
          </a:ln>
        </p:spPr>
      </p:pic>
      <p:sp>
        <p:nvSpPr>
          <p:cNvPr id="5" name="Line 5"/>
          <p:cNvSpPr>
            <a:spLocks noChangeShapeType="1"/>
          </p:cNvSpPr>
          <p:nvPr/>
        </p:nvSpPr>
        <p:spPr bwMode="auto">
          <a:xfrm>
            <a:off x="1143000" y="5791200"/>
            <a:ext cx="762000" cy="0"/>
          </a:xfrm>
          <a:prstGeom prst="line">
            <a:avLst/>
          </a:prstGeom>
          <a:noFill/>
          <a:ln w="9525">
            <a:solidFill>
              <a:schemeClr val="tx1"/>
            </a:solidFill>
            <a:round/>
            <a:headEnd/>
            <a:tailEnd/>
          </a:ln>
        </p:spPr>
        <p:txBody>
          <a:bodyPr/>
          <a:lstStyle/>
          <a:p>
            <a:endParaRPr lang="en-US"/>
          </a:p>
        </p:txBody>
      </p:sp>
      <p:sp>
        <p:nvSpPr>
          <p:cNvPr id="6" name="Text Box 6"/>
          <p:cNvSpPr txBox="1">
            <a:spLocks noChangeArrowheads="1"/>
          </p:cNvSpPr>
          <p:nvPr/>
        </p:nvSpPr>
        <p:spPr bwMode="auto">
          <a:xfrm>
            <a:off x="136525" y="5370513"/>
            <a:ext cx="1325563" cy="646112"/>
          </a:xfrm>
          <a:prstGeom prst="rect">
            <a:avLst/>
          </a:prstGeom>
          <a:noFill/>
          <a:ln w="9525">
            <a:noFill/>
            <a:miter lim="800000"/>
            <a:headEnd/>
            <a:tailEnd/>
          </a:ln>
        </p:spPr>
        <p:txBody>
          <a:bodyPr wrap="none">
            <a:spAutoFit/>
          </a:bodyPr>
          <a:lstStyle/>
          <a:p>
            <a:r>
              <a:rPr lang="en-US"/>
              <a:t>Properties</a:t>
            </a:r>
          </a:p>
          <a:p>
            <a:r>
              <a:rPr lang="en-US"/>
              <a:t>panel</a:t>
            </a:r>
          </a:p>
        </p:txBody>
      </p:sp>
      <p:sp>
        <p:nvSpPr>
          <p:cNvPr id="7" name="Line 7"/>
          <p:cNvSpPr>
            <a:spLocks noChangeShapeType="1"/>
          </p:cNvSpPr>
          <p:nvPr/>
        </p:nvSpPr>
        <p:spPr bwMode="auto">
          <a:xfrm>
            <a:off x="1295400" y="2478088"/>
            <a:ext cx="304800" cy="46037"/>
          </a:xfrm>
          <a:prstGeom prst="line">
            <a:avLst/>
          </a:prstGeom>
          <a:noFill/>
          <a:ln w="9525">
            <a:solidFill>
              <a:schemeClr val="tx1"/>
            </a:solidFill>
            <a:round/>
            <a:headEnd/>
            <a:tailEnd/>
          </a:ln>
        </p:spPr>
        <p:txBody>
          <a:bodyPr/>
          <a:lstStyle/>
          <a:p>
            <a:endParaRPr lang="en-US"/>
          </a:p>
        </p:txBody>
      </p:sp>
      <p:sp>
        <p:nvSpPr>
          <p:cNvPr id="8" name="Text Box 8"/>
          <p:cNvSpPr txBox="1">
            <a:spLocks noChangeArrowheads="1"/>
          </p:cNvSpPr>
          <p:nvPr/>
        </p:nvSpPr>
        <p:spPr bwMode="auto">
          <a:xfrm>
            <a:off x="228600" y="2286000"/>
            <a:ext cx="1073150" cy="366713"/>
          </a:xfrm>
          <a:prstGeom prst="rect">
            <a:avLst/>
          </a:prstGeom>
          <a:noFill/>
          <a:ln w="9525">
            <a:noFill/>
            <a:miter lim="800000"/>
            <a:headEnd/>
            <a:tailEnd/>
          </a:ln>
        </p:spPr>
        <p:txBody>
          <a:bodyPr wrap="none">
            <a:spAutoFit/>
          </a:bodyPr>
          <a:lstStyle/>
          <a:p>
            <a:r>
              <a:rPr lang="en-US"/>
              <a:t>Toolbox</a:t>
            </a:r>
          </a:p>
        </p:txBody>
      </p:sp>
      <p:sp>
        <p:nvSpPr>
          <p:cNvPr id="9" name="Text Box 10"/>
          <p:cNvSpPr txBox="1">
            <a:spLocks noChangeArrowheads="1"/>
          </p:cNvSpPr>
          <p:nvPr/>
        </p:nvSpPr>
        <p:spPr bwMode="auto">
          <a:xfrm>
            <a:off x="304800" y="3505200"/>
            <a:ext cx="1022350" cy="366713"/>
          </a:xfrm>
          <a:prstGeom prst="rect">
            <a:avLst/>
          </a:prstGeom>
          <a:noFill/>
          <a:ln w="9525">
            <a:noFill/>
            <a:miter lim="800000"/>
            <a:headEnd/>
            <a:tailEnd/>
          </a:ln>
        </p:spPr>
        <p:txBody>
          <a:bodyPr wrap="none">
            <a:spAutoFit/>
          </a:bodyPr>
          <a:lstStyle/>
          <a:p>
            <a:r>
              <a:rPr lang="en-US"/>
              <a:t>"Stage"</a:t>
            </a:r>
          </a:p>
        </p:txBody>
      </p:sp>
      <p:sp>
        <p:nvSpPr>
          <p:cNvPr id="10" name="Line 11"/>
          <p:cNvSpPr>
            <a:spLocks noChangeShapeType="1"/>
          </p:cNvSpPr>
          <p:nvPr/>
        </p:nvSpPr>
        <p:spPr bwMode="auto">
          <a:xfrm>
            <a:off x="1295400" y="3733800"/>
            <a:ext cx="990600" cy="46038"/>
          </a:xfrm>
          <a:prstGeom prst="line">
            <a:avLst/>
          </a:prstGeom>
          <a:noFill/>
          <a:ln w="9525">
            <a:solidFill>
              <a:schemeClr val="tx1"/>
            </a:solidFill>
            <a:round/>
            <a:headEnd/>
            <a:tailEnd/>
          </a:ln>
        </p:spPr>
        <p:txBody>
          <a:bodyPr/>
          <a:lstStyle/>
          <a:p>
            <a:endParaRPr lang="en-US"/>
          </a:p>
        </p:txBody>
      </p:sp>
      <p:sp>
        <p:nvSpPr>
          <p:cNvPr id="11" name="Text Box 6"/>
          <p:cNvSpPr txBox="1">
            <a:spLocks noChangeArrowheads="1"/>
          </p:cNvSpPr>
          <p:nvPr/>
        </p:nvSpPr>
        <p:spPr bwMode="auto">
          <a:xfrm>
            <a:off x="8077200" y="2362200"/>
            <a:ext cx="915988" cy="646113"/>
          </a:xfrm>
          <a:prstGeom prst="rect">
            <a:avLst/>
          </a:prstGeom>
          <a:noFill/>
          <a:ln w="9525">
            <a:noFill/>
            <a:miter lim="800000"/>
            <a:headEnd/>
            <a:tailEnd/>
          </a:ln>
        </p:spPr>
        <p:txBody>
          <a:bodyPr wrap="none">
            <a:spAutoFit/>
          </a:bodyPr>
          <a:lstStyle/>
          <a:p>
            <a:r>
              <a:rPr lang="en-US"/>
              <a:t>Other</a:t>
            </a:r>
          </a:p>
          <a:p>
            <a:r>
              <a:rPr lang="en-US"/>
              <a:t>panels</a:t>
            </a:r>
          </a:p>
        </p:txBody>
      </p:sp>
      <p:sp>
        <p:nvSpPr>
          <p:cNvPr id="12" name="Text Box 8"/>
          <p:cNvSpPr txBox="1">
            <a:spLocks noChangeArrowheads="1"/>
          </p:cNvSpPr>
          <p:nvPr/>
        </p:nvSpPr>
        <p:spPr bwMode="auto">
          <a:xfrm>
            <a:off x="1905000" y="2362200"/>
            <a:ext cx="877163" cy="369332"/>
          </a:xfrm>
          <a:prstGeom prst="rect">
            <a:avLst/>
          </a:prstGeom>
          <a:noFill/>
          <a:ln w="9525">
            <a:noFill/>
            <a:miter lim="800000"/>
            <a:headEnd/>
            <a:tailEnd/>
          </a:ln>
        </p:spPr>
        <p:txBody>
          <a:bodyPr wrap="none">
            <a:spAutoFit/>
          </a:bodyPr>
          <a:lstStyle/>
          <a:p>
            <a:r>
              <a:rPr lang="en-US" dirty="0">
                <a:solidFill>
                  <a:schemeClr val="bg1"/>
                </a:solidFill>
              </a:rPr>
              <a:t>Layers</a:t>
            </a:r>
          </a:p>
        </p:txBody>
      </p:sp>
      <p:sp>
        <p:nvSpPr>
          <p:cNvPr id="13" name="Text Box 8"/>
          <p:cNvSpPr txBox="1">
            <a:spLocks noChangeArrowheads="1"/>
          </p:cNvSpPr>
          <p:nvPr/>
        </p:nvSpPr>
        <p:spPr bwMode="auto">
          <a:xfrm>
            <a:off x="4343400" y="2362200"/>
            <a:ext cx="1163524" cy="369332"/>
          </a:xfrm>
          <a:prstGeom prst="rect">
            <a:avLst/>
          </a:prstGeom>
          <a:noFill/>
          <a:ln w="9525">
            <a:noFill/>
            <a:miter lim="800000"/>
            <a:headEnd/>
            <a:tailEnd/>
          </a:ln>
        </p:spPr>
        <p:txBody>
          <a:bodyPr wrap="none">
            <a:spAutoFit/>
          </a:bodyPr>
          <a:lstStyle/>
          <a:p>
            <a:r>
              <a:rPr lang="en-US" dirty="0">
                <a:solidFill>
                  <a:schemeClr val="bg1"/>
                </a:solidFill>
              </a:rPr>
              <a:t>Timelines</a:t>
            </a:r>
          </a:p>
        </p:txBody>
      </p:sp>
      <p:sp>
        <p:nvSpPr>
          <p:cNvPr id="14" name="Line 5"/>
          <p:cNvSpPr>
            <a:spLocks noChangeShapeType="1"/>
          </p:cNvSpPr>
          <p:nvPr/>
        </p:nvSpPr>
        <p:spPr bwMode="auto">
          <a:xfrm>
            <a:off x="7391400" y="2743200"/>
            <a:ext cx="762000" cy="0"/>
          </a:xfrm>
          <a:prstGeom prst="line">
            <a:avLst/>
          </a:prstGeom>
          <a:noFill/>
          <a:ln w="9525">
            <a:solidFill>
              <a:schemeClr val="tx1"/>
            </a:solidFill>
            <a:round/>
            <a:headEnd/>
            <a:tailEnd/>
          </a:ln>
        </p:spPr>
        <p:txBody>
          <a:bodyPr/>
          <a:lstStyle/>
          <a:p>
            <a:endParaRPr lang="en-US"/>
          </a:p>
        </p:txBody>
      </p:sp>
      <p:cxnSp>
        <p:nvCxnSpPr>
          <p:cNvPr id="15" name="Straight Connector 18"/>
          <p:cNvCxnSpPr>
            <a:cxnSpLocks noChangeShapeType="1"/>
          </p:cNvCxnSpPr>
          <p:nvPr/>
        </p:nvCxnSpPr>
        <p:spPr bwMode="auto">
          <a:xfrm rot="5400000" flipH="1" flipV="1">
            <a:off x="2209800" y="2209800"/>
            <a:ext cx="304800" cy="152400"/>
          </a:xfrm>
          <a:prstGeom prst="line">
            <a:avLst/>
          </a:prstGeom>
          <a:noFill/>
          <a:ln w="9525" algn="ctr">
            <a:solidFill>
              <a:schemeClr val="tx1"/>
            </a:solidFill>
            <a:round/>
            <a:headEnd/>
            <a:tailEnd/>
          </a:ln>
        </p:spPr>
      </p:cxnSp>
    </p:spTree>
    <p:extLst>
      <p:ext uri="{BB962C8B-B14F-4D97-AF65-F5344CB8AC3E}">
        <p14:creationId xmlns:p14="http://schemas.microsoft.com/office/powerpoint/2010/main" val="35882576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Components</a:t>
            </a:r>
            <a:endParaRPr lang="en-US" dirty="0"/>
          </a:p>
        </p:txBody>
      </p:sp>
      <p:sp>
        <p:nvSpPr>
          <p:cNvPr id="3" name="Content Placeholder 2"/>
          <p:cNvSpPr>
            <a:spLocks noGrp="1"/>
          </p:cNvSpPr>
          <p:nvPr>
            <p:ph idx="1"/>
          </p:nvPr>
        </p:nvSpPr>
        <p:spPr/>
        <p:txBody>
          <a:bodyPr>
            <a:normAutofit lnSpcReduction="10000"/>
          </a:bodyPr>
          <a:lstStyle/>
          <a:p>
            <a:pPr eaLnBrk="1" hangingPunct="1">
              <a:lnSpc>
                <a:spcPct val="80000"/>
              </a:lnSpc>
            </a:pPr>
            <a:r>
              <a:rPr lang="en-US" sz="2400" dirty="0" smtClean="0">
                <a:solidFill>
                  <a:srgbClr val="FF6600"/>
                </a:solidFill>
              </a:rPr>
              <a:t>Stage</a:t>
            </a:r>
            <a:r>
              <a:rPr lang="en-US" sz="2400" dirty="0" smtClean="0"/>
              <a:t>:  where the action takes place</a:t>
            </a:r>
          </a:p>
          <a:p>
            <a:pPr lvl="1" eaLnBrk="1" hangingPunct="1">
              <a:lnSpc>
                <a:spcPct val="80000"/>
              </a:lnSpc>
            </a:pPr>
            <a:r>
              <a:rPr lang="en-US" sz="2000" dirty="0" smtClean="0"/>
              <a:t>Be sure to set the stage dimensions before you do any development</a:t>
            </a:r>
          </a:p>
          <a:p>
            <a:pPr lvl="1" eaLnBrk="1" hangingPunct="1">
              <a:lnSpc>
                <a:spcPct val="80000"/>
              </a:lnSpc>
            </a:pPr>
            <a:r>
              <a:rPr lang="en-US" sz="2000" dirty="0" smtClean="0"/>
              <a:t>This determines the animation's size on your Web page</a:t>
            </a:r>
          </a:p>
          <a:p>
            <a:pPr eaLnBrk="1" hangingPunct="1">
              <a:lnSpc>
                <a:spcPct val="80000"/>
              </a:lnSpc>
            </a:pPr>
            <a:r>
              <a:rPr lang="en-US" sz="2400" dirty="0" smtClean="0">
                <a:solidFill>
                  <a:srgbClr val="FF6600"/>
                </a:solidFill>
              </a:rPr>
              <a:t>Layers</a:t>
            </a:r>
          </a:p>
          <a:p>
            <a:pPr lvl="1" eaLnBrk="1" hangingPunct="1">
              <a:lnSpc>
                <a:spcPct val="80000"/>
              </a:lnSpc>
            </a:pPr>
            <a:r>
              <a:rPr lang="en-US" sz="2000" dirty="0" smtClean="0"/>
              <a:t>Allow you to separate and stack objects</a:t>
            </a:r>
          </a:p>
          <a:p>
            <a:pPr lvl="1" eaLnBrk="1" hangingPunct="1">
              <a:lnSpc>
                <a:spcPct val="80000"/>
              </a:lnSpc>
            </a:pPr>
            <a:r>
              <a:rPr lang="en-US" sz="2000" dirty="0" smtClean="0"/>
              <a:t>All layers cover entire the stage surface</a:t>
            </a:r>
          </a:p>
          <a:p>
            <a:pPr lvl="2" eaLnBrk="1" hangingPunct="1">
              <a:lnSpc>
                <a:spcPct val="80000"/>
              </a:lnSpc>
            </a:pPr>
            <a:r>
              <a:rPr lang="en-US" sz="1800" dirty="0" smtClean="0"/>
              <a:t>Like transparent pieces of paper stacked on each other</a:t>
            </a:r>
          </a:p>
          <a:p>
            <a:pPr lvl="1" eaLnBrk="1" hangingPunct="1">
              <a:lnSpc>
                <a:spcPct val="80000"/>
              </a:lnSpc>
            </a:pPr>
            <a:r>
              <a:rPr lang="en-US" sz="2000" dirty="0" smtClean="0"/>
              <a:t>Animation objects move within a layer</a:t>
            </a:r>
          </a:p>
          <a:p>
            <a:pPr eaLnBrk="1" hangingPunct="1">
              <a:lnSpc>
                <a:spcPct val="80000"/>
              </a:lnSpc>
            </a:pPr>
            <a:r>
              <a:rPr lang="en-US" sz="2400" dirty="0" smtClean="0">
                <a:solidFill>
                  <a:srgbClr val="FF6600"/>
                </a:solidFill>
              </a:rPr>
              <a:t>Timelines</a:t>
            </a:r>
          </a:p>
          <a:p>
            <a:pPr lvl="1" eaLnBrk="1" hangingPunct="1">
              <a:lnSpc>
                <a:spcPct val="80000"/>
              </a:lnSpc>
            </a:pPr>
            <a:r>
              <a:rPr lang="en-US" sz="2000" dirty="0" smtClean="0"/>
              <a:t>Every layer has a separate timeline</a:t>
            </a:r>
          </a:p>
          <a:p>
            <a:pPr lvl="1" eaLnBrk="1" hangingPunct="1">
              <a:lnSpc>
                <a:spcPct val="80000"/>
              </a:lnSpc>
            </a:pPr>
            <a:r>
              <a:rPr lang="en-US" sz="2000" dirty="0" smtClean="0"/>
              <a:t>Timeline is broken into </a:t>
            </a:r>
            <a:r>
              <a:rPr lang="en-US" sz="2000" b="1" dirty="0" smtClean="0"/>
              <a:t>frames</a:t>
            </a:r>
            <a:r>
              <a:rPr lang="en-US" sz="2000" dirty="0" smtClean="0"/>
              <a:t> that correspond to different times in the animation</a:t>
            </a:r>
          </a:p>
          <a:p>
            <a:pPr lvl="1" eaLnBrk="1" hangingPunct="1">
              <a:lnSpc>
                <a:spcPct val="80000"/>
              </a:lnSpc>
            </a:pPr>
            <a:r>
              <a:rPr lang="en-US" sz="2000" dirty="0" smtClean="0"/>
              <a:t>When you select a frame, the stage shows what will appear in that layer at that time</a:t>
            </a:r>
          </a:p>
          <a:p>
            <a:pPr lvl="1" eaLnBrk="1" hangingPunct="1">
              <a:lnSpc>
                <a:spcPct val="80000"/>
              </a:lnSpc>
            </a:pPr>
            <a:r>
              <a:rPr lang="en-US" sz="2000" dirty="0" smtClean="0"/>
              <a:t>The </a:t>
            </a:r>
            <a:r>
              <a:rPr lang="en-US" sz="2000" b="1" dirty="0" err="1" smtClean="0"/>
              <a:t>playhead</a:t>
            </a:r>
            <a:r>
              <a:rPr lang="en-US" sz="2000" dirty="0" smtClean="0"/>
              <a:t> shows the current frame that is playing</a:t>
            </a:r>
          </a:p>
          <a:p>
            <a:endParaRPr lang="en-US" dirty="0"/>
          </a:p>
        </p:txBody>
      </p:sp>
    </p:spTree>
    <p:extLst>
      <p:ext uri="{BB962C8B-B14F-4D97-AF65-F5344CB8AC3E}">
        <p14:creationId xmlns:p14="http://schemas.microsoft.com/office/powerpoint/2010/main" val="1928779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Frames</a:t>
            </a:r>
            <a:endParaRPr lang="en-US" dirty="0"/>
          </a:p>
        </p:txBody>
      </p:sp>
      <p:sp>
        <p:nvSpPr>
          <p:cNvPr id="3" name="Content Placeholder 2"/>
          <p:cNvSpPr>
            <a:spLocks noGrp="1"/>
          </p:cNvSpPr>
          <p:nvPr>
            <p:ph idx="1"/>
          </p:nvPr>
        </p:nvSpPr>
        <p:spPr/>
        <p:txBody>
          <a:bodyPr/>
          <a:lstStyle/>
          <a:p>
            <a:r>
              <a:rPr lang="en-US" dirty="0"/>
              <a:t>When </a:t>
            </a:r>
            <a:r>
              <a:rPr lang="en-US" dirty="0" smtClean="0"/>
              <a:t>an animation is created </a:t>
            </a:r>
            <a:r>
              <a:rPr lang="en-US" dirty="0"/>
              <a:t>on a computer, they usually don't specify the exact position of any given object on every single frame. They create </a:t>
            </a:r>
            <a:r>
              <a:rPr lang="en-US" dirty="0" smtClean="0"/>
              <a:t>key frames</a:t>
            </a:r>
            <a:endParaRPr lang="en-US" dirty="0"/>
          </a:p>
        </p:txBody>
      </p:sp>
      <p:pic>
        <p:nvPicPr>
          <p:cNvPr id="4" name="Picture 3" descr="Screen Shot 2018-10-04 at 3.09.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158" y="3726781"/>
            <a:ext cx="4892842" cy="2859558"/>
          </a:xfrm>
          <a:prstGeom prst="rect">
            <a:avLst/>
          </a:prstGeom>
        </p:spPr>
      </p:pic>
    </p:spTree>
    <p:extLst>
      <p:ext uri="{BB962C8B-B14F-4D97-AF65-F5344CB8AC3E}">
        <p14:creationId xmlns:p14="http://schemas.microsoft.com/office/powerpoint/2010/main" val="4145529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Animations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solidFill>
                  <a:srgbClr val="FF6600"/>
                </a:solidFill>
              </a:rPr>
              <a:t>Shape</a:t>
            </a:r>
            <a:r>
              <a:rPr lang="en-US" dirty="0" smtClean="0"/>
              <a:t>:  uses shapes you create in Flash</a:t>
            </a:r>
          </a:p>
          <a:p>
            <a:pPr lvl="1"/>
            <a:r>
              <a:rPr lang="en-US" dirty="0" smtClean="0"/>
              <a:t>Can change shape position and/or properties</a:t>
            </a:r>
          </a:p>
          <a:p>
            <a:pPr lvl="1"/>
            <a:r>
              <a:rPr lang="en-US" dirty="0" smtClean="0"/>
              <a:t>Creates straight-line animation between a start position and an end position</a:t>
            </a:r>
          </a:p>
          <a:p>
            <a:pPr lvl="1"/>
            <a:r>
              <a:rPr lang="en-US" dirty="0" smtClean="0"/>
              <a:t>Can only be used with vector images</a:t>
            </a:r>
          </a:p>
          <a:p>
            <a:r>
              <a:rPr lang="en-US" dirty="0" smtClean="0">
                <a:solidFill>
                  <a:srgbClr val="FF6600"/>
                </a:solidFill>
              </a:rPr>
              <a:t>Motion</a:t>
            </a:r>
            <a:r>
              <a:rPr lang="en-US" dirty="0" smtClean="0"/>
              <a:t>:  uses symbols you create or import into Flash (bitmaps)</a:t>
            </a:r>
          </a:p>
          <a:p>
            <a:pPr lvl="1"/>
            <a:r>
              <a:rPr lang="en-US" dirty="0" smtClean="0"/>
              <a:t>Can create straight-line animation between a start position and an end position</a:t>
            </a:r>
          </a:p>
          <a:p>
            <a:pPr lvl="1"/>
            <a:r>
              <a:rPr lang="en-US" dirty="0" smtClean="0"/>
              <a:t>Can change the position or rotation of a symbol</a:t>
            </a:r>
          </a:p>
          <a:p>
            <a:pPr lvl="1"/>
            <a:r>
              <a:rPr lang="en-US" dirty="0" smtClean="0"/>
              <a:t>Can "kind of" make a symbol morph into a different symbol</a:t>
            </a:r>
          </a:p>
          <a:p>
            <a:endParaRPr lang="en-US" dirty="0"/>
          </a:p>
        </p:txBody>
      </p:sp>
    </p:spTree>
    <p:extLst>
      <p:ext uri="{BB962C8B-B14F-4D97-AF65-F5344CB8AC3E}">
        <p14:creationId xmlns:p14="http://schemas.microsoft.com/office/powerpoint/2010/main" val="6103246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Symbols</a:t>
            </a:r>
            <a:endParaRPr lang="en-US" dirty="0"/>
          </a:p>
        </p:txBody>
      </p:sp>
      <p:sp>
        <p:nvSpPr>
          <p:cNvPr id="3" name="Content Placeholder 2"/>
          <p:cNvSpPr>
            <a:spLocks noGrp="1"/>
          </p:cNvSpPr>
          <p:nvPr>
            <p:ph idx="1"/>
          </p:nvPr>
        </p:nvSpPr>
        <p:spPr/>
        <p:txBody>
          <a:bodyPr/>
          <a:lstStyle/>
          <a:p>
            <a:pPr eaLnBrk="1" hangingPunct="1">
              <a:lnSpc>
                <a:spcPct val="90000"/>
              </a:lnSpc>
            </a:pPr>
            <a:r>
              <a:rPr lang="en-US" sz="2400" dirty="0" smtClean="0"/>
              <a:t>Symbol:  reusable object</a:t>
            </a:r>
          </a:p>
          <a:p>
            <a:pPr lvl="1" eaLnBrk="1" hangingPunct="1">
              <a:lnSpc>
                <a:spcPct val="90000"/>
              </a:lnSpc>
            </a:pPr>
            <a:r>
              <a:rPr lang="en-US" sz="2000" dirty="0" smtClean="0"/>
              <a:t>Save an animation image as a symbols </a:t>
            </a:r>
          </a:p>
          <a:p>
            <a:pPr lvl="1" eaLnBrk="1" hangingPunct="1">
              <a:lnSpc>
                <a:spcPct val="90000"/>
              </a:lnSpc>
            </a:pPr>
            <a:r>
              <a:rPr lang="en-US" sz="2000" dirty="0" smtClean="0"/>
              <a:t>This saves file space because the symbol is only saved once</a:t>
            </a:r>
          </a:p>
          <a:p>
            <a:pPr eaLnBrk="1" hangingPunct="1">
              <a:lnSpc>
                <a:spcPct val="90000"/>
              </a:lnSpc>
            </a:pPr>
            <a:r>
              <a:rPr lang="en-US" sz="2400" dirty="0" smtClean="0"/>
              <a:t>Types of symbols:</a:t>
            </a:r>
          </a:p>
          <a:p>
            <a:pPr lvl="1" eaLnBrk="1" hangingPunct="1">
              <a:lnSpc>
                <a:spcPct val="90000"/>
              </a:lnSpc>
            </a:pPr>
            <a:r>
              <a:rPr lang="en-US" sz="2000" dirty="0" smtClean="0"/>
              <a:t>Graphics (can't be shape </a:t>
            </a:r>
            <a:r>
              <a:rPr lang="en-US" sz="2000" dirty="0" err="1" smtClean="0"/>
              <a:t>tweened</a:t>
            </a:r>
            <a:r>
              <a:rPr lang="en-US" sz="2000" dirty="0" smtClean="0"/>
              <a:t>)</a:t>
            </a:r>
          </a:p>
          <a:p>
            <a:pPr lvl="1" eaLnBrk="1" hangingPunct="1">
              <a:lnSpc>
                <a:spcPct val="90000"/>
              </a:lnSpc>
            </a:pPr>
            <a:r>
              <a:rPr lang="en-US" sz="2000" dirty="0" smtClean="0"/>
              <a:t>Movie clips (self-contained animation within a movie)</a:t>
            </a:r>
          </a:p>
          <a:p>
            <a:pPr lvl="1" eaLnBrk="1" hangingPunct="1">
              <a:lnSpc>
                <a:spcPct val="90000"/>
              </a:lnSpc>
            </a:pPr>
            <a:r>
              <a:rPr lang="en-US" sz="2000" dirty="0" smtClean="0"/>
              <a:t>Buttons (Up, Down, Over, </a:t>
            </a:r>
            <a:r>
              <a:rPr lang="en-US" sz="2000" dirty="0" err="1" smtClean="0"/>
              <a:t>OverWhileDown</a:t>
            </a:r>
            <a:r>
              <a:rPr lang="en-US" sz="2000" dirty="0" smtClean="0"/>
              <a:t> states)</a:t>
            </a:r>
          </a:p>
          <a:p>
            <a:endParaRPr lang="en-US" dirty="0"/>
          </a:p>
        </p:txBody>
      </p:sp>
    </p:spTree>
    <p:extLst>
      <p:ext uri="{BB962C8B-B14F-4D97-AF65-F5344CB8AC3E}">
        <p14:creationId xmlns:p14="http://schemas.microsoft.com/office/powerpoint/2010/main" val="11096839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 Files </a:t>
            </a:r>
            <a:endParaRPr lang="en-US" dirty="0"/>
          </a:p>
        </p:txBody>
      </p:sp>
      <p:sp>
        <p:nvSpPr>
          <p:cNvPr id="3" name="Content Placeholder 2"/>
          <p:cNvSpPr>
            <a:spLocks noGrp="1"/>
          </p:cNvSpPr>
          <p:nvPr>
            <p:ph idx="1"/>
          </p:nvPr>
        </p:nvSpPr>
        <p:spPr/>
        <p:txBody>
          <a:bodyPr>
            <a:normAutofit lnSpcReduction="10000"/>
          </a:bodyPr>
          <a:lstStyle/>
          <a:p>
            <a:pPr eaLnBrk="1" hangingPunct="1"/>
            <a:r>
              <a:rPr lang="en-US" dirty="0" smtClean="0"/>
              <a:t>Authoring file</a:t>
            </a:r>
          </a:p>
          <a:p>
            <a:pPr lvl="1" eaLnBrk="1" hangingPunct="1"/>
            <a:r>
              <a:rPr lang="en-US" dirty="0" smtClean="0">
                <a:solidFill>
                  <a:srgbClr val="FF6600"/>
                </a:solidFill>
              </a:rPr>
              <a:t>.</a:t>
            </a:r>
            <a:r>
              <a:rPr lang="en-US" dirty="0" err="1" smtClean="0">
                <a:solidFill>
                  <a:srgbClr val="FF6600"/>
                </a:solidFill>
              </a:rPr>
              <a:t>fla</a:t>
            </a:r>
            <a:r>
              <a:rPr lang="en-US" dirty="0" smtClean="0">
                <a:solidFill>
                  <a:srgbClr val="FF6600"/>
                </a:solidFill>
              </a:rPr>
              <a:t> </a:t>
            </a:r>
            <a:r>
              <a:rPr lang="en-US" dirty="0" smtClean="0"/>
              <a:t>extension</a:t>
            </a:r>
          </a:p>
          <a:p>
            <a:pPr lvl="1" eaLnBrk="1" hangingPunct="1"/>
            <a:r>
              <a:rPr lang="en-US" dirty="0" smtClean="0"/>
              <a:t>This file creates the design version of your animation</a:t>
            </a:r>
          </a:p>
          <a:p>
            <a:pPr eaLnBrk="1" hangingPunct="1"/>
            <a:r>
              <a:rPr lang="en-US" dirty="0" smtClean="0"/>
              <a:t>Published file</a:t>
            </a:r>
          </a:p>
          <a:p>
            <a:pPr lvl="1" eaLnBrk="1" hangingPunct="1"/>
            <a:r>
              <a:rPr lang="en-US" dirty="0" smtClean="0">
                <a:solidFill>
                  <a:srgbClr val="FF6600"/>
                </a:solidFill>
              </a:rPr>
              <a:t>.</a:t>
            </a:r>
            <a:r>
              <a:rPr lang="en-US" dirty="0" err="1" smtClean="0">
                <a:solidFill>
                  <a:srgbClr val="FF6600"/>
                </a:solidFill>
              </a:rPr>
              <a:t>swf</a:t>
            </a:r>
            <a:r>
              <a:rPr lang="en-US" dirty="0" smtClean="0">
                <a:solidFill>
                  <a:srgbClr val="FF6600"/>
                </a:solidFill>
              </a:rPr>
              <a:t> </a:t>
            </a:r>
            <a:r>
              <a:rPr lang="en-US" dirty="0" smtClean="0"/>
              <a:t>extension</a:t>
            </a:r>
          </a:p>
          <a:p>
            <a:pPr lvl="1" eaLnBrk="1" hangingPunct="1"/>
            <a:r>
              <a:rPr lang="en-US" dirty="0" smtClean="0"/>
              <a:t>Can't be edited</a:t>
            </a:r>
          </a:p>
          <a:p>
            <a:pPr lvl="1" eaLnBrk="1" hangingPunct="1"/>
            <a:r>
              <a:rPr lang="en-US" dirty="0" smtClean="0"/>
              <a:t>Can play on most operating systems</a:t>
            </a:r>
          </a:p>
          <a:p>
            <a:pPr lvl="1" eaLnBrk="1" hangingPunct="1"/>
            <a:r>
              <a:rPr lang="en-US" dirty="0" smtClean="0"/>
              <a:t>Fairly small files</a:t>
            </a:r>
          </a:p>
          <a:p>
            <a:endParaRPr lang="en-US" dirty="0"/>
          </a:p>
        </p:txBody>
      </p:sp>
    </p:spTree>
    <p:extLst>
      <p:ext uri="{BB962C8B-B14F-4D97-AF65-F5344CB8AC3E}">
        <p14:creationId xmlns:p14="http://schemas.microsoft.com/office/powerpoint/2010/main" val="3283787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Make a simple motion </a:t>
            </a:r>
            <a:r>
              <a:rPr lang="en-US" dirty="0" err="1" smtClean="0"/>
              <a:t>tween</a:t>
            </a:r>
            <a:r>
              <a:rPr lang="en-US" dirty="0" smtClean="0"/>
              <a:t> of a ball moving left to right. </a:t>
            </a:r>
          </a:p>
          <a:p>
            <a:r>
              <a:rPr lang="en-US" dirty="0" smtClean="0"/>
              <a:t>Make 2 buttons </a:t>
            </a:r>
          </a:p>
          <a:p>
            <a:pPr lvl="1"/>
            <a:r>
              <a:rPr lang="en-US" dirty="0" smtClean="0"/>
              <a:t>Play</a:t>
            </a:r>
          </a:p>
          <a:p>
            <a:pPr lvl="1"/>
            <a:r>
              <a:rPr lang="en-US" dirty="0" smtClean="0"/>
              <a:t>Stop </a:t>
            </a:r>
          </a:p>
          <a:p>
            <a:pPr lvl="1">
              <a:buNone/>
            </a:pPr>
            <a:r>
              <a:rPr lang="en-US" dirty="0" smtClean="0"/>
              <a:t>Write appropriate script to make movie play or stop when corresponding button is clicked. </a:t>
            </a:r>
          </a:p>
        </p:txBody>
      </p:sp>
    </p:spTree>
    <p:extLst>
      <p:ext uri="{BB962C8B-B14F-4D97-AF65-F5344CB8AC3E}">
        <p14:creationId xmlns:p14="http://schemas.microsoft.com/office/powerpoint/2010/main" val="8365733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5040982"/>
            <a:ext cx="7772400" cy="1470025"/>
          </a:xfrm>
        </p:spPr>
        <p:txBody>
          <a:bodyPr/>
          <a:lstStyle/>
          <a:p>
            <a:r>
              <a:rPr lang="en-US" dirty="0" smtClean="0"/>
              <a:t>Thank you</a:t>
            </a:r>
            <a:endParaRPr lang="en-US" dirty="0"/>
          </a:p>
        </p:txBody>
      </p:sp>
      <p:pic>
        <p:nvPicPr>
          <p:cNvPr id="6" name="Picture 5" descr="WallpaperStudio10-7245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2781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Image Vs. Graphics</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a:t>CG (Computer Graphics ) refers to processing of creating a new image from Geometry , Lighting parameters , Materials and Textures .Using a Computer or any other digital media.</a:t>
            </a:r>
          </a:p>
          <a:p>
            <a:endParaRPr lang="en-US" dirty="0"/>
          </a:p>
          <a:p>
            <a:r>
              <a:rPr lang="en-US" dirty="0"/>
              <a:t>While DIP(Digital Image Processing) is the process of manipulating an image acquired through some device . The image too often will be acquired from photographs, scanners , medical </a:t>
            </a:r>
            <a:r>
              <a:rPr lang="en-US" dirty="0" smtClean="0"/>
              <a:t>equipment.</a:t>
            </a:r>
            <a:endParaRPr lang="en-US" dirty="0"/>
          </a:p>
        </p:txBody>
      </p:sp>
      <p:pic>
        <p:nvPicPr>
          <p:cNvPr id="5" name="Content Placeholder 4" descr="Screen Shot 2018-10-04 at 12.05.31 AM.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396" t="-11319" r="175" b="-260718"/>
          <a:stretch/>
        </p:blipFill>
        <p:spPr/>
      </p:pic>
      <p:pic>
        <p:nvPicPr>
          <p:cNvPr id="7" name="Picture 6" descr="images (7).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894" y="3667710"/>
            <a:ext cx="4863434" cy="2431717"/>
          </a:xfrm>
          <a:prstGeom prst="rect">
            <a:avLst/>
          </a:prstGeom>
        </p:spPr>
      </p:pic>
    </p:spTree>
    <p:extLst>
      <p:ext uri="{BB962C8B-B14F-4D97-AF65-F5344CB8AC3E}">
        <p14:creationId xmlns:p14="http://schemas.microsoft.com/office/powerpoint/2010/main" val="1506808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CG in a Nutshell</a:t>
            </a:r>
            <a:endParaRPr lang="en-US" dirty="0"/>
          </a:p>
        </p:txBody>
      </p:sp>
      <p:pic>
        <p:nvPicPr>
          <p:cNvPr id="7" name="Content Placeholder 6" descr="Screen Shot 2018-10-04 at 12.14.04 AM.png"/>
          <p:cNvPicPr>
            <a:picLocks noGrp="1" noChangeAspect="1"/>
          </p:cNvPicPr>
          <p:nvPr>
            <p:ph idx="1"/>
          </p:nvPr>
        </p:nvPicPr>
        <p:blipFill>
          <a:blip r:embed="rId2">
            <a:extLst>
              <a:ext uri="{28A0092B-C50C-407E-A947-70E740481C1C}">
                <a14:useLocalDpi xmlns:a14="http://schemas.microsoft.com/office/drawing/2010/main" val="0"/>
              </a:ext>
            </a:extLst>
          </a:blip>
          <a:srcRect t="759" b="759"/>
          <a:stretch>
            <a:fillRect/>
          </a:stretch>
        </p:blipFill>
        <p:spPr>
          <a:xfrm>
            <a:off x="470568" y="1613568"/>
            <a:ext cx="8229600" cy="4525963"/>
          </a:xfrm>
        </p:spPr>
      </p:pic>
    </p:spTree>
    <p:extLst>
      <p:ext uri="{BB962C8B-B14F-4D97-AF65-F5344CB8AC3E}">
        <p14:creationId xmlns:p14="http://schemas.microsoft.com/office/powerpoint/2010/main" val="735864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urvillance-by-mikepiechota.png"/>
          <p:cNvPicPr>
            <a:picLocks noChangeAspect="1"/>
          </p:cNvPicPr>
          <p:nvPr/>
        </p:nvPicPr>
        <p:blipFill rotWithShape="1">
          <a:blip r:embed="rId2">
            <a:extLst>
              <a:ext uri="{28A0092B-C50C-407E-A947-70E740481C1C}">
                <a14:useLocalDpi xmlns:a14="http://schemas.microsoft.com/office/drawing/2010/main" val="0"/>
              </a:ext>
            </a:extLst>
          </a:blip>
          <a:srcRect l="7340" t="2140" r="5276" b="3058"/>
          <a:stretch/>
        </p:blipFill>
        <p:spPr>
          <a:xfrm>
            <a:off x="4090738" y="2727161"/>
            <a:ext cx="5093369" cy="4144210"/>
          </a:xfrm>
          <a:prstGeom prst="rect">
            <a:avLst/>
          </a:prstGeom>
        </p:spPr>
      </p:pic>
      <p:sp>
        <p:nvSpPr>
          <p:cNvPr id="2" name="Title 1"/>
          <p:cNvSpPr>
            <a:spLocks noGrp="1"/>
          </p:cNvSpPr>
          <p:nvPr>
            <p:ph type="title"/>
          </p:nvPr>
        </p:nvSpPr>
        <p:spPr/>
        <p:txBody>
          <a:bodyPr/>
          <a:lstStyle/>
          <a:p>
            <a:r>
              <a:rPr lang="en-US" dirty="0" smtClean="0"/>
              <a:t>Applications of CG</a:t>
            </a:r>
            <a:endParaRPr lang="en-US" dirty="0"/>
          </a:p>
        </p:txBody>
      </p:sp>
      <p:sp>
        <p:nvSpPr>
          <p:cNvPr id="3" name="Content Placeholder 2"/>
          <p:cNvSpPr>
            <a:spLocks noGrp="1"/>
          </p:cNvSpPr>
          <p:nvPr>
            <p:ph idx="1"/>
          </p:nvPr>
        </p:nvSpPr>
        <p:spPr/>
        <p:txBody>
          <a:bodyPr>
            <a:normAutofit/>
          </a:bodyPr>
          <a:lstStyle/>
          <a:p>
            <a:r>
              <a:rPr lang="en-US" sz="2800" dirty="0"/>
              <a:t>Computer Aided Design (CAD</a:t>
            </a:r>
            <a:r>
              <a:rPr lang="en-US" sz="2800" dirty="0" smtClean="0"/>
              <a:t>)</a:t>
            </a:r>
            <a:endParaRPr lang="en-US" sz="2800" dirty="0"/>
          </a:p>
          <a:p>
            <a:r>
              <a:rPr lang="en-US" sz="2800" dirty="0" smtClean="0"/>
              <a:t>Presentation Graphics</a:t>
            </a:r>
            <a:endParaRPr lang="en-US" sz="2800" dirty="0"/>
          </a:p>
          <a:p>
            <a:r>
              <a:rPr lang="en-US" sz="2800" dirty="0" smtClean="0"/>
              <a:t>Entertainment </a:t>
            </a:r>
            <a:r>
              <a:rPr lang="en-US" sz="2800" dirty="0"/>
              <a:t>(animation, games</a:t>
            </a:r>
            <a:r>
              <a:rPr lang="en-US" sz="2800" dirty="0" smtClean="0"/>
              <a:t>)</a:t>
            </a:r>
          </a:p>
          <a:p>
            <a:r>
              <a:rPr lang="en-US" sz="2800" dirty="0" smtClean="0"/>
              <a:t>Education </a:t>
            </a:r>
            <a:r>
              <a:rPr lang="en-US" sz="2800" dirty="0"/>
              <a:t>&amp; </a:t>
            </a:r>
            <a:r>
              <a:rPr lang="en-US" sz="2800" dirty="0" smtClean="0"/>
              <a:t>Training</a:t>
            </a:r>
            <a:endParaRPr lang="en-US" sz="2800" dirty="0"/>
          </a:p>
          <a:p>
            <a:r>
              <a:rPr lang="en-US" sz="2800" dirty="0" smtClean="0"/>
              <a:t>Computer Art</a:t>
            </a:r>
            <a:endParaRPr lang="en-US" sz="2800" dirty="0"/>
          </a:p>
          <a:p>
            <a:r>
              <a:rPr lang="en-US" sz="2800" dirty="0" smtClean="0"/>
              <a:t>Scientific Visualization</a:t>
            </a:r>
            <a:endParaRPr lang="en-US" sz="2800" dirty="0"/>
          </a:p>
          <a:p>
            <a:r>
              <a:rPr lang="en-US" sz="2800" dirty="0" smtClean="0"/>
              <a:t>Image Processing</a:t>
            </a:r>
            <a:endParaRPr lang="en-US" sz="2800" dirty="0"/>
          </a:p>
          <a:p>
            <a:r>
              <a:rPr lang="en-US" sz="2800" dirty="0" smtClean="0"/>
              <a:t>Graphical </a:t>
            </a:r>
            <a:r>
              <a:rPr lang="en-US" sz="2800" dirty="0"/>
              <a:t>User </a:t>
            </a:r>
            <a:r>
              <a:rPr lang="en-US" sz="2800" dirty="0" smtClean="0"/>
              <a:t>Interfaces </a:t>
            </a:r>
            <a:endParaRPr lang="en-US" sz="2800" dirty="0">
              <a:effectLst/>
            </a:endParaRPr>
          </a:p>
        </p:txBody>
      </p:sp>
    </p:spTree>
    <p:extLst>
      <p:ext uri="{BB962C8B-B14F-4D97-AF65-F5344CB8AC3E}">
        <p14:creationId xmlns:p14="http://schemas.microsoft.com/office/powerpoint/2010/main" val="2162576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toca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421" y="3611700"/>
            <a:ext cx="4598737" cy="3065825"/>
          </a:xfrm>
          <a:prstGeom prst="rect">
            <a:avLst/>
          </a:prstGeom>
        </p:spPr>
      </p:pic>
      <p:sp>
        <p:nvSpPr>
          <p:cNvPr id="2" name="Title 1"/>
          <p:cNvSpPr>
            <a:spLocks noGrp="1"/>
          </p:cNvSpPr>
          <p:nvPr>
            <p:ph type="title"/>
          </p:nvPr>
        </p:nvSpPr>
        <p:spPr/>
        <p:txBody>
          <a:bodyPr>
            <a:normAutofit/>
          </a:bodyPr>
          <a:lstStyle/>
          <a:p>
            <a:r>
              <a:rPr lang="en-US" dirty="0">
                <a:effectLst/>
              </a:rPr>
              <a:t>Computer Aided Design (CAD) </a:t>
            </a:r>
            <a:endParaRPr lang="en-US" dirty="0"/>
          </a:p>
        </p:txBody>
      </p:sp>
      <p:sp>
        <p:nvSpPr>
          <p:cNvPr id="3" name="Content Placeholder 2"/>
          <p:cNvSpPr>
            <a:spLocks noGrp="1"/>
          </p:cNvSpPr>
          <p:nvPr>
            <p:ph idx="1"/>
          </p:nvPr>
        </p:nvSpPr>
        <p:spPr/>
        <p:txBody>
          <a:bodyPr/>
          <a:lstStyle/>
          <a:p>
            <a:r>
              <a:rPr lang="en-US" dirty="0"/>
              <a:t>Used in design of buildings, automobiles, aircraft, watercraft, spacecraft, computers, textiles &amp; many other products </a:t>
            </a:r>
            <a:endParaRPr lang="en-US" dirty="0" smtClean="0"/>
          </a:p>
          <a:p>
            <a:r>
              <a:rPr lang="en-US" dirty="0" smtClean="0"/>
              <a:t>CAD </a:t>
            </a:r>
            <a:r>
              <a:rPr lang="en-US" dirty="0"/>
              <a:t>package provides standard shapes </a:t>
            </a:r>
          </a:p>
          <a:p>
            <a:r>
              <a:rPr lang="en-US" dirty="0" smtClean="0"/>
              <a:t>Animations </a:t>
            </a:r>
            <a:r>
              <a:rPr lang="en-US" dirty="0"/>
              <a:t>are also </a:t>
            </a:r>
            <a:r>
              <a:rPr lang="en-US" dirty="0" smtClean="0"/>
              <a:t>used </a:t>
            </a:r>
            <a:br>
              <a:rPr lang="en-US" dirty="0" smtClean="0"/>
            </a:br>
            <a:r>
              <a:rPr lang="en-US" dirty="0" smtClean="0"/>
              <a:t>in </a:t>
            </a:r>
            <a:r>
              <a:rPr lang="en-US" dirty="0"/>
              <a:t>CAD </a:t>
            </a:r>
            <a:r>
              <a:rPr lang="en-US" dirty="0" smtClean="0"/>
              <a:t>applications</a:t>
            </a:r>
          </a:p>
          <a:p>
            <a:pPr lvl="1"/>
            <a:r>
              <a:rPr lang="en-US" dirty="0" smtClean="0"/>
              <a:t>AutoCAD</a:t>
            </a:r>
          </a:p>
          <a:p>
            <a:pPr lvl="1"/>
            <a:r>
              <a:rPr lang="en-US" dirty="0" smtClean="0"/>
              <a:t>Google Sketch up 	</a:t>
            </a:r>
          </a:p>
          <a:p>
            <a:pPr marL="0" indent="0">
              <a:buNone/>
            </a:pPr>
            <a:endParaRPr lang="en-US" dirty="0"/>
          </a:p>
          <a:p>
            <a:endParaRPr lang="en-US" dirty="0"/>
          </a:p>
        </p:txBody>
      </p:sp>
    </p:spTree>
    <p:extLst>
      <p:ext uri="{BB962C8B-B14F-4D97-AF65-F5344CB8AC3E}">
        <p14:creationId xmlns:p14="http://schemas.microsoft.com/office/powerpoint/2010/main" val="2533687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plications-of-computer-graphics-9-728.jpg"/>
          <p:cNvPicPr>
            <a:picLocks noChangeAspect="1"/>
          </p:cNvPicPr>
          <p:nvPr/>
        </p:nvPicPr>
        <p:blipFill rotWithShape="1">
          <a:blip r:embed="rId2">
            <a:extLst>
              <a:ext uri="{28A0092B-C50C-407E-A947-70E740481C1C}">
                <a14:useLocalDpi xmlns:a14="http://schemas.microsoft.com/office/drawing/2010/main" val="0"/>
              </a:ext>
            </a:extLst>
          </a:blip>
          <a:srcRect l="56140" t="38987" r="5000" b="25146"/>
          <a:stretch/>
        </p:blipFill>
        <p:spPr>
          <a:xfrm>
            <a:off x="5590674" y="4398210"/>
            <a:ext cx="3553326" cy="2459789"/>
          </a:xfrm>
          <a:prstGeom prst="rect">
            <a:avLst/>
          </a:prstGeom>
        </p:spPr>
      </p:pic>
      <p:sp>
        <p:nvSpPr>
          <p:cNvPr id="2" name="Title 1"/>
          <p:cNvSpPr>
            <a:spLocks noGrp="1"/>
          </p:cNvSpPr>
          <p:nvPr>
            <p:ph type="title"/>
          </p:nvPr>
        </p:nvSpPr>
        <p:spPr/>
        <p:txBody>
          <a:bodyPr>
            <a:normAutofit/>
          </a:bodyPr>
          <a:lstStyle/>
          <a:p>
            <a:r>
              <a:rPr lang="en-US" dirty="0">
                <a:effectLst/>
              </a:rPr>
              <a:t>Presentation Graphics </a:t>
            </a:r>
            <a:endParaRPr lang="en-US" dirty="0"/>
          </a:p>
        </p:txBody>
      </p:sp>
      <p:sp>
        <p:nvSpPr>
          <p:cNvPr id="3" name="Content Placeholder 2"/>
          <p:cNvSpPr>
            <a:spLocks noGrp="1"/>
          </p:cNvSpPr>
          <p:nvPr>
            <p:ph idx="1"/>
          </p:nvPr>
        </p:nvSpPr>
        <p:spPr/>
        <p:txBody>
          <a:bodyPr/>
          <a:lstStyle/>
          <a:p>
            <a:r>
              <a:rPr lang="en-US" dirty="0"/>
              <a:t>Summarize financial, statistical, mathematical, scientific, </a:t>
            </a:r>
            <a:r>
              <a:rPr lang="en-US" dirty="0" smtClean="0"/>
              <a:t>economic </a:t>
            </a:r>
            <a:r>
              <a:rPr lang="en-US" dirty="0"/>
              <a:t>data for research reports, managerial reports </a:t>
            </a:r>
          </a:p>
          <a:p>
            <a:r>
              <a:rPr lang="en-US" dirty="0" smtClean="0"/>
              <a:t>Presentation </a:t>
            </a:r>
            <a:r>
              <a:rPr lang="en-US" dirty="0"/>
              <a:t>Slides</a:t>
            </a:r>
            <a:br>
              <a:rPr lang="en-US" dirty="0"/>
            </a:br>
            <a:r>
              <a:rPr lang="en-US" dirty="0"/>
              <a:t>- Bar charts, Line graphs, Pie charts etc. </a:t>
            </a:r>
            <a:endParaRPr lang="en-US" dirty="0">
              <a:effectLst/>
            </a:endParaRPr>
          </a:p>
        </p:txBody>
      </p:sp>
      <p:pic>
        <p:nvPicPr>
          <p:cNvPr id="5" name="Picture 4" descr="applications-of-computer-graphics-9-728.jpg"/>
          <p:cNvPicPr>
            <a:picLocks noChangeAspect="1"/>
          </p:cNvPicPr>
          <p:nvPr/>
        </p:nvPicPr>
        <p:blipFill rotWithShape="1">
          <a:blip r:embed="rId2">
            <a:extLst>
              <a:ext uri="{28A0092B-C50C-407E-A947-70E740481C1C}">
                <a14:useLocalDpi xmlns:a14="http://schemas.microsoft.com/office/drawing/2010/main" val="0"/>
              </a:ext>
            </a:extLst>
          </a:blip>
          <a:srcRect l="5000" t="36062" r="57310" b="28265"/>
          <a:stretch/>
        </p:blipFill>
        <p:spPr>
          <a:xfrm>
            <a:off x="3215771" y="4946316"/>
            <a:ext cx="2693072" cy="1911684"/>
          </a:xfrm>
          <a:prstGeom prst="rect">
            <a:avLst/>
          </a:prstGeom>
        </p:spPr>
      </p:pic>
    </p:spTree>
    <p:extLst>
      <p:ext uri="{BB962C8B-B14F-4D97-AF65-F5344CB8AC3E}">
        <p14:creationId xmlns:p14="http://schemas.microsoft.com/office/powerpoint/2010/main" val="40596838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10-04 at 2.30.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25300"/>
            <a:ext cx="6523789" cy="1335406"/>
          </a:xfrm>
          <a:prstGeom prst="rect">
            <a:avLst/>
          </a:prstGeom>
        </p:spPr>
      </p:pic>
      <p:sp>
        <p:nvSpPr>
          <p:cNvPr id="2" name="Title 1"/>
          <p:cNvSpPr>
            <a:spLocks noGrp="1"/>
          </p:cNvSpPr>
          <p:nvPr>
            <p:ph type="title"/>
          </p:nvPr>
        </p:nvSpPr>
        <p:spPr/>
        <p:txBody>
          <a:bodyPr>
            <a:normAutofit/>
          </a:bodyPr>
          <a:lstStyle/>
          <a:p>
            <a:r>
              <a:rPr lang="en-US" dirty="0">
                <a:effectLst/>
              </a:rPr>
              <a:t>Entertainment </a:t>
            </a:r>
            <a:endParaRPr lang="en-US" dirty="0"/>
          </a:p>
        </p:txBody>
      </p:sp>
      <p:sp>
        <p:nvSpPr>
          <p:cNvPr id="3" name="Content Placeholder 2"/>
          <p:cNvSpPr>
            <a:spLocks noGrp="1"/>
          </p:cNvSpPr>
          <p:nvPr>
            <p:ph idx="1"/>
          </p:nvPr>
        </p:nvSpPr>
        <p:spPr/>
        <p:txBody>
          <a:bodyPr/>
          <a:lstStyle/>
          <a:p>
            <a:r>
              <a:rPr lang="en-US" dirty="0"/>
              <a:t>Movie </a:t>
            </a:r>
            <a:r>
              <a:rPr lang="en-US" dirty="0" smtClean="0"/>
              <a:t>Industry</a:t>
            </a:r>
          </a:p>
          <a:p>
            <a:pPr lvl="1"/>
            <a:r>
              <a:rPr lang="en-US" dirty="0"/>
              <a:t>Used in motion pictures, music, videos, and </a:t>
            </a:r>
          </a:p>
          <a:p>
            <a:pPr lvl="1"/>
            <a:r>
              <a:rPr lang="en-US" dirty="0"/>
              <a:t>television shows. </a:t>
            </a:r>
          </a:p>
          <a:p>
            <a:pPr lvl="1"/>
            <a:r>
              <a:rPr lang="en-US" dirty="0"/>
              <a:t>Used in making of cartoon animation films </a:t>
            </a:r>
            <a:endParaRPr lang="en-US" dirty="0" smtClean="0"/>
          </a:p>
          <a:p>
            <a:endParaRPr lang="en-US" dirty="0"/>
          </a:p>
          <a:p>
            <a:endParaRPr lang="en-US" dirty="0"/>
          </a:p>
        </p:txBody>
      </p:sp>
      <p:pic>
        <p:nvPicPr>
          <p:cNvPr id="4" name="Picture 3" descr="Screen Shot 2018-10-04 at 2.29.49 AM.png"/>
          <p:cNvPicPr>
            <a:picLocks noChangeAspect="1"/>
          </p:cNvPicPr>
          <p:nvPr/>
        </p:nvPicPr>
        <p:blipFill rotWithShape="1">
          <a:blip r:embed="rId3">
            <a:extLst>
              <a:ext uri="{28A0092B-C50C-407E-A947-70E740481C1C}">
                <a14:useLocalDpi xmlns:a14="http://schemas.microsoft.com/office/drawing/2010/main" val="0"/>
              </a:ext>
            </a:extLst>
          </a:blip>
          <a:srcRect r="21345"/>
          <a:stretch/>
        </p:blipFill>
        <p:spPr>
          <a:xfrm>
            <a:off x="1951789" y="3999227"/>
            <a:ext cx="7192211" cy="1459233"/>
          </a:xfrm>
          <a:prstGeom prst="rect">
            <a:avLst/>
          </a:prstGeom>
        </p:spPr>
      </p:pic>
    </p:spTree>
    <p:extLst>
      <p:ext uri="{BB962C8B-B14F-4D97-AF65-F5344CB8AC3E}">
        <p14:creationId xmlns:p14="http://schemas.microsoft.com/office/powerpoint/2010/main" val="42831211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4989</TotalTime>
  <Words>1380</Words>
  <Application>Microsoft Office PowerPoint</Application>
  <PresentationFormat>On-screen Show (4:3)</PresentationFormat>
  <Paragraphs>195</Paragraphs>
  <Slides>38</Slides>
  <Notes>2</Notes>
  <HiddenSlides>1</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Computer Graphics</vt:lpstr>
      <vt:lpstr>PowerPoint Presentation</vt:lpstr>
      <vt:lpstr>What is Computer Graphics?</vt:lpstr>
      <vt:lpstr>Digital Image Vs. Graphics</vt:lpstr>
      <vt:lpstr>CG in a Nutshell</vt:lpstr>
      <vt:lpstr>Applications of CG</vt:lpstr>
      <vt:lpstr>Computer Aided Design (CAD) </vt:lpstr>
      <vt:lpstr>Presentation Graphics </vt:lpstr>
      <vt:lpstr>Entertainment </vt:lpstr>
      <vt:lpstr>Movie</vt:lpstr>
      <vt:lpstr>Entertainment</vt:lpstr>
      <vt:lpstr>Education and Training </vt:lpstr>
      <vt:lpstr>Computer Art </vt:lpstr>
      <vt:lpstr>Computer Art</vt:lpstr>
      <vt:lpstr>Visualization </vt:lpstr>
      <vt:lpstr>Image Processing </vt:lpstr>
      <vt:lpstr>Graphical User Interface </vt:lpstr>
      <vt:lpstr>Components of CG</vt:lpstr>
      <vt:lpstr>PowerPoint Presentation</vt:lpstr>
      <vt:lpstr>Bitmap vs Vector Graphics</vt:lpstr>
      <vt:lpstr>Bitmap vs Vector Graphics</vt:lpstr>
      <vt:lpstr>File Formats</vt:lpstr>
      <vt:lpstr>Common File Formats</vt:lpstr>
      <vt:lpstr>How to Pick a File Format?</vt:lpstr>
      <vt:lpstr>How to Pick a File Format?</vt:lpstr>
      <vt:lpstr>Animation</vt:lpstr>
      <vt:lpstr>Animation</vt:lpstr>
      <vt:lpstr>PowerPoint Presentation</vt:lpstr>
      <vt:lpstr>What Can a Flash Animation Include?</vt:lpstr>
      <vt:lpstr>Flash Environments</vt:lpstr>
      <vt:lpstr>Flash Development Environment</vt:lpstr>
      <vt:lpstr>Important Components</vt:lpstr>
      <vt:lpstr>Key Frames</vt:lpstr>
      <vt:lpstr>Types of Animations</vt:lpstr>
      <vt:lpstr>Symbols</vt:lpstr>
      <vt:lpstr>Flash Files </vt:lpstr>
      <vt:lpstr>Activity</vt:lpstr>
      <vt:lpstr>Thank you</vt:lpstr>
    </vt:vector>
  </TitlesOfParts>
  <Company>SMM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Marium</dc:creator>
  <cp:lastModifiedBy>Waqas</cp:lastModifiedBy>
  <cp:revision>298</cp:revision>
  <dcterms:created xsi:type="dcterms:W3CDTF">2018-08-27T15:11:11Z</dcterms:created>
  <dcterms:modified xsi:type="dcterms:W3CDTF">2019-10-30T17:39:52Z</dcterms:modified>
</cp:coreProperties>
</file>